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2" r:id="rId3"/>
    <p:sldId id="265" r:id="rId4"/>
    <p:sldId id="259" r:id="rId5"/>
    <p:sldId id="263" r:id="rId6"/>
    <p:sldId id="268" r:id="rId7"/>
    <p:sldId id="264" r:id="rId8"/>
    <p:sldId id="266" r:id="rId9"/>
    <p:sldId id="260" r:id="rId10"/>
    <p:sldId id="267"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9"/>
    <p:restoredTop sz="86406"/>
  </p:normalViewPr>
  <p:slideViewPr>
    <p:cSldViewPr snapToGrid="0" snapToObjects="1">
      <p:cViewPr varScale="1">
        <p:scale>
          <a:sx n="78" d="100"/>
          <a:sy n="7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40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2"/>
                <c:pt idx="0">
                  <c:v>A</c:v>
                </c:pt>
                <c:pt idx="1">
                  <c:v>B</c:v>
                </c:pt>
              </c:strCache>
            </c:strRef>
          </c:cat>
          <c:val>
            <c:numRef>
              <c:f>Sheet1!$B$2:$B$5</c:f>
              <c:numCache>
                <c:formatCode>General</c:formatCode>
                <c:ptCount val="4"/>
                <c:pt idx="0">
                  <c:v>10</c:v>
                </c:pt>
                <c:pt idx="1">
                  <c:v>5</c:v>
                </c:pt>
              </c:numCache>
            </c:numRef>
          </c:val>
          <c:extLst>
            <c:ext xmlns:c16="http://schemas.microsoft.com/office/drawing/2014/chart" uri="{C3380CC4-5D6E-409C-BE32-E72D297353CC}">
              <c16:uniqueId val="{00000000-F4C7-FF49-B4EE-B802943E0FB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2"/>
                <c:pt idx="0">
                  <c:v>A</c:v>
                </c:pt>
                <c:pt idx="1">
                  <c:v>B</c:v>
                </c:pt>
              </c:strCache>
            </c:strRef>
          </c:cat>
          <c:val>
            <c:numRef>
              <c:f>Sheet1!$C$2:$C$5</c:f>
              <c:numCache>
                <c:formatCode>General</c:formatCode>
                <c:ptCount val="4"/>
                <c:pt idx="0">
                  <c:v>20</c:v>
                </c:pt>
                <c:pt idx="1">
                  <c:v>10</c:v>
                </c:pt>
              </c:numCache>
            </c:numRef>
          </c:val>
          <c:extLst>
            <c:ext xmlns:c16="http://schemas.microsoft.com/office/drawing/2014/chart" uri="{C3380CC4-5D6E-409C-BE32-E72D297353CC}">
              <c16:uniqueId val="{00000001-F4C7-FF49-B4EE-B802943E0FB3}"/>
            </c:ext>
          </c:extLst>
        </c:ser>
        <c:ser>
          <c:idx val="2"/>
          <c:order val="2"/>
          <c:tx>
            <c:strRef>
              <c:f>Sheet1!$D$1</c:f>
              <c:strCache>
                <c:ptCount val="1"/>
                <c:pt idx="0">
                  <c:v> 2</c:v>
                </c:pt>
              </c:strCache>
            </c:strRef>
          </c:tx>
          <c:spPr>
            <a:solidFill>
              <a:schemeClr val="accent3"/>
            </a:solidFill>
            <a:ln>
              <a:noFill/>
            </a:ln>
            <a:effectLst/>
          </c:spPr>
          <c:invertIfNegative val="0"/>
          <c:cat>
            <c:strRef>
              <c:f>Sheet1!$A$2:$A$5</c:f>
              <c:strCache>
                <c:ptCount val="2"/>
                <c:pt idx="0">
                  <c:v>A</c:v>
                </c:pt>
                <c:pt idx="1">
                  <c:v>B</c:v>
                </c:pt>
              </c:strCache>
            </c:strRef>
          </c:cat>
          <c:val>
            <c:numRef>
              <c:f>Sheet1!$D$2:$D$5</c:f>
              <c:numCache>
                <c:formatCode>General</c:formatCode>
                <c:ptCount val="4"/>
              </c:numCache>
            </c:numRef>
          </c:val>
          <c:extLst>
            <c:ext xmlns:c16="http://schemas.microsoft.com/office/drawing/2014/chart" uri="{C3380CC4-5D6E-409C-BE32-E72D297353CC}">
              <c16:uniqueId val="{00000002-F4C7-FF49-B4EE-B802943E0FB3}"/>
            </c:ext>
          </c:extLst>
        </c:ser>
        <c:dLbls>
          <c:showLegendKey val="0"/>
          <c:showVal val="0"/>
          <c:showCatName val="0"/>
          <c:showSerName val="0"/>
          <c:showPercent val="0"/>
          <c:showBubbleSize val="0"/>
        </c:dLbls>
        <c:gapWidth val="219"/>
        <c:overlap val="-27"/>
        <c:axId val="1161688640"/>
        <c:axId val="1161750880"/>
      </c:barChart>
      <c:catAx>
        <c:axId val="116168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1750880"/>
        <c:crosses val="autoZero"/>
        <c:auto val="1"/>
        <c:lblAlgn val="ctr"/>
        <c:lblOffset val="100"/>
        <c:noMultiLvlLbl val="0"/>
      </c:catAx>
      <c:valAx>
        <c:axId val="1161750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168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C3764E-AEDE-4667-B541-B1F4F03C4AE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18735A4-331F-4AA7-8779-8DF9CEFDD0AF}">
      <dgm:prSet/>
      <dgm:spPr/>
      <dgm:t>
        <a:bodyPr/>
        <a:lstStyle/>
        <a:p>
          <a:pPr>
            <a:defRPr cap="all"/>
          </a:pPr>
          <a:r>
            <a:rPr lang="en-US"/>
            <a:t>Ask Why Until You Get to the Root</a:t>
          </a:r>
        </a:p>
      </dgm:t>
    </dgm:pt>
    <dgm:pt modelId="{37419B84-8A9D-422D-8A5A-0761EE2393FD}" type="parTrans" cxnId="{85FFAB87-D4D6-49AB-82E1-069F102B9403}">
      <dgm:prSet/>
      <dgm:spPr/>
      <dgm:t>
        <a:bodyPr/>
        <a:lstStyle/>
        <a:p>
          <a:endParaRPr lang="en-US"/>
        </a:p>
      </dgm:t>
    </dgm:pt>
    <dgm:pt modelId="{2BF04E34-A0A9-4227-BB9D-341428F2365E}" type="sibTrans" cxnId="{85FFAB87-D4D6-49AB-82E1-069F102B9403}">
      <dgm:prSet/>
      <dgm:spPr/>
      <dgm:t>
        <a:bodyPr/>
        <a:lstStyle/>
        <a:p>
          <a:endParaRPr lang="en-US"/>
        </a:p>
      </dgm:t>
    </dgm:pt>
    <dgm:pt modelId="{AAB6AAC4-2952-4C72-8358-4D194140D5CC}">
      <dgm:prSet/>
      <dgm:spPr/>
      <dgm:t>
        <a:bodyPr/>
        <a:lstStyle/>
        <a:p>
          <a:pPr>
            <a:defRPr cap="all"/>
          </a:pPr>
          <a:r>
            <a:rPr lang="en-US" dirty="0"/>
            <a:t>Change </a:t>
          </a:r>
          <a:r>
            <a:rPr lang="en-US"/>
            <a:t>The Systems </a:t>
          </a:r>
          <a:r>
            <a:rPr lang="en-US" dirty="0"/>
            <a:t>That Don’t Work For People</a:t>
          </a:r>
        </a:p>
      </dgm:t>
    </dgm:pt>
    <dgm:pt modelId="{E61D28D4-034C-4FBE-BC94-753C83704149}" type="parTrans" cxnId="{1A1F64FA-5852-433D-B043-A6C2462B96F5}">
      <dgm:prSet/>
      <dgm:spPr/>
      <dgm:t>
        <a:bodyPr/>
        <a:lstStyle/>
        <a:p>
          <a:endParaRPr lang="en-US"/>
        </a:p>
      </dgm:t>
    </dgm:pt>
    <dgm:pt modelId="{B32B6FB7-8255-4C86-88C8-FBB205A7C653}" type="sibTrans" cxnId="{1A1F64FA-5852-433D-B043-A6C2462B96F5}">
      <dgm:prSet/>
      <dgm:spPr/>
      <dgm:t>
        <a:bodyPr/>
        <a:lstStyle/>
        <a:p>
          <a:endParaRPr lang="en-US"/>
        </a:p>
      </dgm:t>
    </dgm:pt>
    <dgm:pt modelId="{C2D5574E-D1D9-4DDD-8DAD-88180AF32FCE}" type="pres">
      <dgm:prSet presAssocID="{19C3764E-AEDE-4667-B541-B1F4F03C4AE0}" presName="root" presStyleCnt="0">
        <dgm:presLayoutVars>
          <dgm:dir/>
          <dgm:resizeHandles val="exact"/>
        </dgm:presLayoutVars>
      </dgm:prSet>
      <dgm:spPr/>
    </dgm:pt>
    <dgm:pt modelId="{317BE563-6994-42ED-A948-3F7991E768D3}" type="pres">
      <dgm:prSet presAssocID="{018735A4-331F-4AA7-8779-8DF9CEFDD0AF}" presName="compNode" presStyleCnt="0"/>
      <dgm:spPr/>
    </dgm:pt>
    <dgm:pt modelId="{2251F7CA-0397-4A36-BF95-D5DD56C5154D}" type="pres">
      <dgm:prSet presAssocID="{018735A4-331F-4AA7-8779-8DF9CEFDD0AF}" presName="iconBgRect" presStyleLbl="bgShp" presStyleIdx="0" presStyleCnt="2"/>
      <dgm:spPr/>
    </dgm:pt>
    <dgm:pt modelId="{93F23CD5-471D-4545-BA6A-DF72F12D2BFE}" type="pres">
      <dgm:prSet presAssocID="{018735A4-331F-4AA7-8779-8DF9CEFDD0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73BFC52D-05E5-41D3-88D4-5CAE4CC17352}" type="pres">
      <dgm:prSet presAssocID="{018735A4-331F-4AA7-8779-8DF9CEFDD0AF}" presName="spaceRect" presStyleCnt="0"/>
      <dgm:spPr/>
    </dgm:pt>
    <dgm:pt modelId="{07802017-458E-48A8-8CCF-41838F016854}" type="pres">
      <dgm:prSet presAssocID="{018735A4-331F-4AA7-8779-8DF9CEFDD0AF}" presName="textRect" presStyleLbl="revTx" presStyleIdx="0" presStyleCnt="2">
        <dgm:presLayoutVars>
          <dgm:chMax val="1"/>
          <dgm:chPref val="1"/>
        </dgm:presLayoutVars>
      </dgm:prSet>
      <dgm:spPr/>
    </dgm:pt>
    <dgm:pt modelId="{8B747753-6587-4D86-A5BD-5810307E814E}" type="pres">
      <dgm:prSet presAssocID="{2BF04E34-A0A9-4227-BB9D-341428F2365E}" presName="sibTrans" presStyleCnt="0"/>
      <dgm:spPr/>
    </dgm:pt>
    <dgm:pt modelId="{1F34882D-A817-4B66-B82A-B6B4DE012F15}" type="pres">
      <dgm:prSet presAssocID="{AAB6AAC4-2952-4C72-8358-4D194140D5CC}" presName="compNode" presStyleCnt="0"/>
      <dgm:spPr/>
    </dgm:pt>
    <dgm:pt modelId="{AA26BC0F-A76B-48C6-B321-49E7D51A51FB}" type="pres">
      <dgm:prSet presAssocID="{AAB6AAC4-2952-4C72-8358-4D194140D5CC}" presName="iconBgRect" presStyleLbl="bgShp" presStyleIdx="1" presStyleCnt="2"/>
      <dgm:spPr/>
    </dgm:pt>
    <dgm:pt modelId="{9B6D2940-23C0-4EBD-A335-AA21063D61AB}" type="pres">
      <dgm:prSet presAssocID="{AAB6AAC4-2952-4C72-8358-4D194140D5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CC69F042-E204-4FAE-8F7C-4E648359A0AA}" type="pres">
      <dgm:prSet presAssocID="{AAB6AAC4-2952-4C72-8358-4D194140D5CC}" presName="spaceRect" presStyleCnt="0"/>
      <dgm:spPr/>
    </dgm:pt>
    <dgm:pt modelId="{8E5F4D02-EFAC-44F4-9B4B-0B6EFB862645}" type="pres">
      <dgm:prSet presAssocID="{AAB6AAC4-2952-4C72-8358-4D194140D5CC}" presName="textRect" presStyleLbl="revTx" presStyleIdx="1" presStyleCnt="2">
        <dgm:presLayoutVars>
          <dgm:chMax val="1"/>
          <dgm:chPref val="1"/>
        </dgm:presLayoutVars>
      </dgm:prSet>
      <dgm:spPr/>
    </dgm:pt>
  </dgm:ptLst>
  <dgm:cxnLst>
    <dgm:cxn modelId="{52A78308-49E0-420B-8DA6-501039617B5C}" type="presOf" srcId="{018735A4-331F-4AA7-8779-8DF9CEFDD0AF}" destId="{07802017-458E-48A8-8CCF-41838F016854}" srcOrd="0" destOrd="0" presId="urn:microsoft.com/office/officeart/2018/5/layout/IconCircleLabelList"/>
    <dgm:cxn modelId="{C486EB74-03A3-4031-90C4-361D8F4F6D13}" type="presOf" srcId="{AAB6AAC4-2952-4C72-8358-4D194140D5CC}" destId="{8E5F4D02-EFAC-44F4-9B4B-0B6EFB862645}" srcOrd="0" destOrd="0" presId="urn:microsoft.com/office/officeart/2018/5/layout/IconCircleLabelList"/>
    <dgm:cxn modelId="{85FFAB87-D4D6-49AB-82E1-069F102B9403}" srcId="{19C3764E-AEDE-4667-B541-B1F4F03C4AE0}" destId="{018735A4-331F-4AA7-8779-8DF9CEFDD0AF}" srcOrd="0" destOrd="0" parTransId="{37419B84-8A9D-422D-8A5A-0761EE2393FD}" sibTransId="{2BF04E34-A0A9-4227-BB9D-341428F2365E}"/>
    <dgm:cxn modelId="{53DD1EBE-3BF8-4043-9FEE-DC6741476F19}" type="presOf" srcId="{19C3764E-AEDE-4667-B541-B1F4F03C4AE0}" destId="{C2D5574E-D1D9-4DDD-8DAD-88180AF32FCE}" srcOrd="0" destOrd="0" presId="urn:microsoft.com/office/officeart/2018/5/layout/IconCircleLabelList"/>
    <dgm:cxn modelId="{1A1F64FA-5852-433D-B043-A6C2462B96F5}" srcId="{19C3764E-AEDE-4667-B541-B1F4F03C4AE0}" destId="{AAB6AAC4-2952-4C72-8358-4D194140D5CC}" srcOrd="1" destOrd="0" parTransId="{E61D28D4-034C-4FBE-BC94-753C83704149}" sibTransId="{B32B6FB7-8255-4C86-88C8-FBB205A7C653}"/>
    <dgm:cxn modelId="{E1D5C02A-9E54-45B8-A5F9-B711ECAEA325}" type="presParOf" srcId="{C2D5574E-D1D9-4DDD-8DAD-88180AF32FCE}" destId="{317BE563-6994-42ED-A948-3F7991E768D3}" srcOrd="0" destOrd="0" presId="urn:microsoft.com/office/officeart/2018/5/layout/IconCircleLabelList"/>
    <dgm:cxn modelId="{1FA8680C-6FF6-4492-81AC-DCDD417A0199}" type="presParOf" srcId="{317BE563-6994-42ED-A948-3F7991E768D3}" destId="{2251F7CA-0397-4A36-BF95-D5DD56C5154D}" srcOrd="0" destOrd="0" presId="urn:microsoft.com/office/officeart/2018/5/layout/IconCircleLabelList"/>
    <dgm:cxn modelId="{013560C6-C12C-4204-9C14-610E48600BB4}" type="presParOf" srcId="{317BE563-6994-42ED-A948-3F7991E768D3}" destId="{93F23CD5-471D-4545-BA6A-DF72F12D2BFE}" srcOrd="1" destOrd="0" presId="urn:microsoft.com/office/officeart/2018/5/layout/IconCircleLabelList"/>
    <dgm:cxn modelId="{3F8912FA-0A7F-4610-B189-0DCB20052C04}" type="presParOf" srcId="{317BE563-6994-42ED-A948-3F7991E768D3}" destId="{73BFC52D-05E5-41D3-88D4-5CAE4CC17352}" srcOrd="2" destOrd="0" presId="urn:microsoft.com/office/officeart/2018/5/layout/IconCircleLabelList"/>
    <dgm:cxn modelId="{88C7FC66-AC95-4FDF-A555-5A5D2A07874F}" type="presParOf" srcId="{317BE563-6994-42ED-A948-3F7991E768D3}" destId="{07802017-458E-48A8-8CCF-41838F016854}" srcOrd="3" destOrd="0" presId="urn:microsoft.com/office/officeart/2018/5/layout/IconCircleLabelList"/>
    <dgm:cxn modelId="{A1DDFC83-056E-44F8-847A-76D660137EE0}" type="presParOf" srcId="{C2D5574E-D1D9-4DDD-8DAD-88180AF32FCE}" destId="{8B747753-6587-4D86-A5BD-5810307E814E}" srcOrd="1" destOrd="0" presId="urn:microsoft.com/office/officeart/2018/5/layout/IconCircleLabelList"/>
    <dgm:cxn modelId="{70610946-3EAD-4C1C-B00B-5AE23E501137}" type="presParOf" srcId="{C2D5574E-D1D9-4DDD-8DAD-88180AF32FCE}" destId="{1F34882D-A817-4B66-B82A-B6B4DE012F15}" srcOrd="2" destOrd="0" presId="urn:microsoft.com/office/officeart/2018/5/layout/IconCircleLabelList"/>
    <dgm:cxn modelId="{B867CDCB-0DFF-4AF6-AEC2-A708334A0206}" type="presParOf" srcId="{1F34882D-A817-4B66-B82A-B6B4DE012F15}" destId="{AA26BC0F-A76B-48C6-B321-49E7D51A51FB}" srcOrd="0" destOrd="0" presId="urn:microsoft.com/office/officeart/2018/5/layout/IconCircleLabelList"/>
    <dgm:cxn modelId="{BA2E95C2-607E-4E65-A8A8-B711123E9548}" type="presParOf" srcId="{1F34882D-A817-4B66-B82A-B6B4DE012F15}" destId="{9B6D2940-23C0-4EBD-A335-AA21063D61AB}" srcOrd="1" destOrd="0" presId="urn:microsoft.com/office/officeart/2018/5/layout/IconCircleLabelList"/>
    <dgm:cxn modelId="{D7E1A89C-0068-439F-871F-127537559DC4}" type="presParOf" srcId="{1F34882D-A817-4B66-B82A-B6B4DE012F15}" destId="{CC69F042-E204-4FAE-8F7C-4E648359A0AA}" srcOrd="2" destOrd="0" presId="urn:microsoft.com/office/officeart/2018/5/layout/IconCircleLabelList"/>
    <dgm:cxn modelId="{E5EC392A-BB2C-4F21-9B2C-102592AE1570}" type="presParOf" srcId="{1F34882D-A817-4B66-B82A-B6B4DE012F15}" destId="{8E5F4D02-EFAC-44F4-9B4B-0B6EFB86264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62F0E9-CACA-4658-AC05-B97D4CECC51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1E594ED-19F4-4E00-BDB1-9C6776AB4063}">
      <dgm:prSet/>
      <dgm:spPr/>
      <dgm:t>
        <a:bodyPr/>
        <a:lstStyle/>
        <a:p>
          <a:pPr>
            <a:defRPr cap="all"/>
          </a:pPr>
          <a:r>
            <a:rPr lang="en-US"/>
            <a:t>Social – Who You Know</a:t>
          </a:r>
        </a:p>
      </dgm:t>
    </dgm:pt>
    <dgm:pt modelId="{AF4D24FD-9146-4291-BD59-87EBCE627DC0}" type="parTrans" cxnId="{3A9EA1D5-04D5-47AA-9C3D-1A9EE18E671A}">
      <dgm:prSet/>
      <dgm:spPr/>
      <dgm:t>
        <a:bodyPr/>
        <a:lstStyle/>
        <a:p>
          <a:endParaRPr lang="en-US"/>
        </a:p>
      </dgm:t>
    </dgm:pt>
    <dgm:pt modelId="{2D324903-C09D-4D3D-9869-C1C036A8D03E}" type="sibTrans" cxnId="{3A9EA1D5-04D5-47AA-9C3D-1A9EE18E671A}">
      <dgm:prSet/>
      <dgm:spPr/>
      <dgm:t>
        <a:bodyPr/>
        <a:lstStyle/>
        <a:p>
          <a:endParaRPr lang="en-US"/>
        </a:p>
      </dgm:t>
    </dgm:pt>
    <dgm:pt modelId="{E17D9553-2F37-4A03-830C-3FA30E711861}">
      <dgm:prSet/>
      <dgm:spPr/>
      <dgm:t>
        <a:bodyPr/>
        <a:lstStyle/>
        <a:p>
          <a:pPr>
            <a:defRPr cap="all"/>
          </a:pPr>
          <a:r>
            <a:rPr lang="en-US"/>
            <a:t>Moral – What You Believe</a:t>
          </a:r>
        </a:p>
      </dgm:t>
    </dgm:pt>
    <dgm:pt modelId="{1768623A-C872-4ACD-8E81-96020DC7233E}" type="parTrans" cxnId="{AF3F2935-B2A1-4AF7-A930-4B64B3ABAD10}">
      <dgm:prSet/>
      <dgm:spPr/>
      <dgm:t>
        <a:bodyPr/>
        <a:lstStyle/>
        <a:p>
          <a:endParaRPr lang="en-US"/>
        </a:p>
      </dgm:t>
    </dgm:pt>
    <dgm:pt modelId="{97A6216F-7730-4475-8D53-57DD69728369}" type="sibTrans" cxnId="{AF3F2935-B2A1-4AF7-A930-4B64B3ABAD10}">
      <dgm:prSet/>
      <dgm:spPr/>
      <dgm:t>
        <a:bodyPr/>
        <a:lstStyle/>
        <a:p>
          <a:endParaRPr lang="en-US"/>
        </a:p>
      </dgm:t>
    </dgm:pt>
    <dgm:pt modelId="{5CF28B32-C121-4B29-9F86-A06BF1F93ACC}">
      <dgm:prSet/>
      <dgm:spPr/>
      <dgm:t>
        <a:bodyPr/>
        <a:lstStyle/>
        <a:p>
          <a:pPr>
            <a:defRPr cap="all"/>
          </a:pPr>
          <a:r>
            <a:rPr lang="en-US"/>
            <a:t>Intellectual – What You Know</a:t>
          </a:r>
        </a:p>
      </dgm:t>
    </dgm:pt>
    <dgm:pt modelId="{FAF66E26-45BE-4F5D-835D-8339EA8114F2}" type="parTrans" cxnId="{7FF46B92-2E4D-453F-9432-DF19004FE492}">
      <dgm:prSet/>
      <dgm:spPr/>
      <dgm:t>
        <a:bodyPr/>
        <a:lstStyle/>
        <a:p>
          <a:endParaRPr lang="en-US"/>
        </a:p>
      </dgm:t>
    </dgm:pt>
    <dgm:pt modelId="{DE42DDB1-22AA-46AD-856B-2A818C4DF487}" type="sibTrans" cxnId="{7FF46B92-2E4D-453F-9432-DF19004FE492}">
      <dgm:prSet/>
      <dgm:spPr/>
      <dgm:t>
        <a:bodyPr/>
        <a:lstStyle/>
        <a:p>
          <a:endParaRPr lang="en-US"/>
        </a:p>
      </dgm:t>
    </dgm:pt>
    <dgm:pt modelId="{C4329376-C515-4213-9EAB-D9037228C321}">
      <dgm:prSet/>
      <dgm:spPr/>
      <dgm:t>
        <a:bodyPr/>
        <a:lstStyle/>
        <a:p>
          <a:pPr>
            <a:defRPr cap="all"/>
          </a:pPr>
          <a:r>
            <a:rPr lang="en-US"/>
            <a:t>Reputational – What Others Think of You</a:t>
          </a:r>
        </a:p>
      </dgm:t>
    </dgm:pt>
    <dgm:pt modelId="{3847C706-3219-4A88-91FE-3D2FBCDE9F39}" type="parTrans" cxnId="{5C1A8D47-9BA0-4487-8971-B45058922015}">
      <dgm:prSet/>
      <dgm:spPr/>
      <dgm:t>
        <a:bodyPr/>
        <a:lstStyle/>
        <a:p>
          <a:endParaRPr lang="en-US"/>
        </a:p>
      </dgm:t>
    </dgm:pt>
    <dgm:pt modelId="{53593207-1C3F-4FB6-9D54-37B2B1688348}" type="sibTrans" cxnId="{5C1A8D47-9BA0-4487-8971-B45058922015}">
      <dgm:prSet/>
      <dgm:spPr/>
      <dgm:t>
        <a:bodyPr/>
        <a:lstStyle/>
        <a:p>
          <a:endParaRPr lang="en-US"/>
        </a:p>
      </dgm:t>
    </dgm:pt>
    <dgm:pt modelId="{6FF71541-1672-4425-AB13-130E2020CB36}">
      <dgm:prSet/>
      <dgm:spPr/>
      <dgm:t>
        <a:bodyPr/>
        <a:lstStyle/>
        <a:p>
          <a:pPr>
            <a:defRPr cap="all"/>
          </a:pPr>
          <a:r>
            <a:rPr lang="en-US"/>
            <a:t>Financial – Resources You Have</a:t>
          </a:r>
        </a:p>
      </dgm:t>
    </dgm:pt>
    <dgm:pt modelId="{E31A2E41-CE2F-4C83-9455-02507D920F43}" type="parTrans" cxnId="{8A630E85-0DBB-4A35-B6AC-E7C4205D05BF}">
      <dgm:prSet/>
      <dgm:spPr/>
      <dgm:t>
        <a:bodyPr/>
        <a:lstStyle/>
        <a:p>
          <a:endParaRPr lang="en-US"/>
        </a:p>
      </dgm:t>
    </dgm:pt>
    <dgm:pt modelId="{BAE94243-3286-462E-BFD6-0C129F361179}" type="sibTrans" cxnId="{8A630E85-0DBB-4A35-B6AC-E7C4205D05BF}">
      <dgm:prSet/>
      <dgm:spPr/>
      <dgm:t>
        <a:bodyPr/>
        <a:lstStyle/>
        <a:p>
          <a:endParaRPr lang="en-US"/>
        </a:p>
      </dgm:t>
    </dgm:pt>
    <dgm:pt modelId="{CE4843BD-2E90-496A-BDA6-37A51A881CF1}" type="pres">
      <dgm:prSet presAssocID="{9562F0E9-CACA-4658-AC05-B97D4CECC51F}" presName="root" presStyleCnt="0">
        <dgm:presLayoutVars>
          <dgm:dir/>
          <dgm:resizeHandles val="exact"/>
        </dgm:presLayoutVars>
      </dgm:prSet>
      <dgm:spPr/>
    </dgm:pt>
    <dgm:pt modelId="{C6FB1A06-0278-42B2-A176-9FA852D29507}" type="pres">
      <dgm:prSet presAssocID="{A1E594ED-19F4-4E00-BDB1-9C6776AB4063}" presName="compNode" presStyleCnt="0"/>
      <dgm:spPr/>
    </dgm:pt>
    <dgm:pt modelId="{B296C351-E230-41BA-AF11-A36445D4BB9F}" type="pres">
      <dgm:prSet presAssocID="{A1E594ED-19F4-4E00-BDB1-9C6776AB4063}" presName="iconBgRect" presStyleLbl="bgShp" presStyleIdx="0" presStyleCnt="5"/>
      <dgm:spPr/>
    </dgm:pt>
    <dgm:pt modelId="{668EB2E9-4D10-4E2E-8123-A53F047001DF}" type="pres">
      <dgm:prSet presAssocID="{A1E594ED-19F4-4E00-BDB1-9C6776AB406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6DBBFC76-B02D-480C-B5CA-BC23354BAFFD}" type="pres">
      <dgm:prSet presAssocID="{A1E594ED-19F4-4E00-BDB1-9C6776AB4063}" presName="spaceRect" presStyleCnt="0"/>
      <dgm:spPr/>
    </dgm:pt>
    <dgm:pt modelId="{1A342E2D-4E7D-4E39-BBE6-0B69F03D0D9B}" type="pres">
      <dgm:prSet presAssocID="{A1E594ED-19F4-4E00-BDB1-9C6776AB4063}" presName="textRect" presStyleLbl="revTx" presStyleIdx="0" presStyleCnt="5">
        <dgm:presLayoutVars>
          <dgm:chMax val="1"/>
          <dgm:chPref val="1"/>
        </dgm:presLayoutVars>
      </dgm:prSet>
      <dgm:spPr/>
    </dgm:pt>
    <dgm:pt modelId="{48A6EF8A-AC50-49F4-8AA8-2B93ED6A4FD0}" type="pres">
      <dgm:prSet presAssocID="{2D324903-C09D-4D3D-9869-C1C036A8D03E}" presName="sibTrans" presStyleCnt="0"/>
      <dgm:spPr/>
    </dgm:pt>
    <dgm:pt modelId="{1AA16FC0-24FC-46C0-AD79-C4A886EB89E3}" type="pres">
      <dgm:prSet presAssocID="{E17D9553-2F37-4A03-830C-3FA30E711861}" presName="compNode" presStyleCnt="0"/>
      <dgm:spPr/>
    </dgm:pt>
    <dgm:pt modelId="{424D6A6B-EFB1-40C6-9CBF-6759A6B9453E}" type="pres">
      <dgm:prSet presAssocID="{E17D9553-2F37-4A03-830C-3FA30E711861}" presName="iconBgRect" presStyleLbl="bgShp" presStyleIdx="1" presStyleCnt="5"/>
      <dgm:spPr/>
    </dgm:pt>
    <dgm:pt modelId="{B7568FDB-60E7-4402-B110-D7DE76480AFC}" type="pres">
      <dgm:prSet presAssocID="{E17D9553-2F37-4A03-830C-3FA30E711861}"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enn diagram"/>
        </a:ext>
      </dgm:extLst>
    </dgm:pt>
    <dgm:pt modelId="{C05ACEA5-E61A-4E96-9137-F22F797929DB}" type="pres">
      <dgm:prSet presAssocID="{E17D9553-2F37-4A03-830C-3FA30E711861}" presName="spaceRect" presStyleCnt="0"/>
      <dgm:spPr/>
    </dgm:pt>
    <dgm:pt modelId="{E1341657-0AB1-4091-BDB5-0BCDED18003D}" type="pres">
      <dgm:prSet presAssocID="{E17D9553-2F37-4A03-830C-3FA30E711861}" presName="textRect" presStyleLbl="revTx" presStyleIdx="1" presStyleCnt="5">
        <dgm:presLayoutVars>
          <dgm:chMax val="1"/>
          <dgm:chPref val="1"/>
        </dgm:presLayoutVars>
      </dgm:prSet>
      <dgm:spPr/>
    </dgm:pt>
    <dgm:pt modelId="{E18164F2-F918-4E98-96F9-DB96AA46E74A}" type="pres">
      <dgm:prSet presAssocID="{97A6216F-7730-4475-8D53-57DD69728369}" presName="sibTrans" presStyleCnt="0"/>
      <dgm:spPr/>
    </dgm:pt>
    <dgm:pt modelId="{3A81541E-BA59-453D-B907-65E1AF5DEB5D}" type="pres">
      <dgm:prSet presAssocID="{5CF28B32-C121-4B29-9F86-A06BF1F93ACC}" presName="compNode" presStyleCnt="0"/>
      <dgm:spPr/>
    </dgm:pt>
    <dgm:pt modelId="{48878E15-7813-4537-9FB3-4B6EC739DD2B}" type="pres">
      <dgm:prSet presAssocID="{5CF28B32-C121-4B29-9F86-A06BF1F93ACC}" presName="iconBgRect" presStyleLbl="bgShp" presStyleIdx="2" presStyleCnt="5"/>
      <dgm:spPr/>
    </dgm:pt>
    <dgm:pt modelId="{55F01EE6-9E21-4A4B-A2B1-0CEA05C00D2F}" type="pres">
      <dgm:prSet presAssocID="{5CF28B32-C121-4B29-9F86-A06BF1F93AC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D50E5F6A-8CB2-4689-A593-06731AF50FAB}" type="pres">
      <dgm:prSet presAssocID="{5CF28B32-C121-4B29-9F86-A06BF1F93ACC}" presName="spaceRect" presStyleCnt="0"/>
      <dgm:spPr/>
    </dgm:pt>
    <dgm:pt modelId="{E5C93AFE-DDF1-48D8-A702-1FD7C171483E}" type="pres">
      <dgm:prSet presAssocID="{5CF28B32-C121-4B29-9F86-A06BF1F93ACC}" presName="textRect" presStyleLbl="revTx" presStyleIdx="2" presStyleCnt="5">
        <dgm:presLayoutVars>
          <dgm:chMax val="1"/>
          <dgm:chPref val="1"/>
        </dgm:presLayoutVars>
      </dgm:prSet>
      <dgm:spPr/>
    </dgm:pt>
    <dgm:pt modelId="{42A6B439-666B-4461-8CA1-B01D0330F5F6}" type="pres">
      <dgm:prSet presAssocID="{DE42DDB1-22AA-46AD-856B-2A818C4DF487}" presName="sibTrans" presStyleCnt="0"/>
      <dgm:spPr/>
    </dgm:pt>
    <dgm:pt modelId="{FC4B147B-DD9B-423D-B421-EF7FD3CC3540}" type="pres">
      <dgm:prSet presAssocID="{C4329376-C515-4213-9EAB-D9037228C321}" presName="compNode" presStyleCnt="0"/>
      <dgm:spPr/>
    </dgm:pt>
    <dgm:pt modelId="{C46A23CB-7075-412B-8FAE-A5F754976079}" type="pres">
      <dgm:prSet presAssocID="{C4329376-C515-4213-9EAB-D9037228C321}" presName="iconBgRect" presStyleLbl="bgShp" presStyleIdx="3" presStyleCnt="5"/>
      <dgm:spPr/>
    </dgm:pt>
    <dgm:pt modelId="{1FDF8C43-EDDF-4750-AFE7-A9013E61BBE5}" type="pres">
      <dgm:prSet presAssocID="{C4329376-C515-4213-9EAB-D9037228C3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9DAB1C6-D6B6-4DE7-85AB-5F9A0148FDBF}" type="pres">
      <dgm:prSet presAssocID="{C4329376-C515-4213-9EAB-D9037228C321}" presName="spaceRect" presStyleCnt="0"/>
      <dgm:spPr/>
    </dgm:pt>
    <dgm:pt modelId="{DFF854D8-A75F-4332-A7C1-A55FD10B1190}" type="pres">
      <dgm:prSet presAssocID="{C4329376-C515-4213-9EAB-D9037228C321}" presName="textRect" presStyleLbl="revTx" presStyleIdx="3" presStyleCnt="5">
        <dgm:presLayoutVars>
          <dgm:chMax val="1"/>
          <dgm:chPref val="1"/>
        </dgm:presLayoutVars>
      </dgm:prSet>
      <dgm:spPr/>
    </dgm:pt>
    <dgm:pt modelId="{38F91073-FC0F-4237-BA78-916223174AB6}" type="pres">
      <dgm:prSet presAssocID="{53593207-1C3F-4FB6-9D54-37B2B1688348}" presName="sibTrans" presStyleCnt="0"/>
      <dgm:spPr/>
    </dgm:pt>
    <dgm:pt modelId="{9478EF7D-37E8-49CA-96B3-CD156AF167C1}" type="pres">
      <dgm:prSet presAssocID="{6FF71541-1672-4425-AB13-130E2020CB36}" presName="compNode" presStyleCnt="0"/>
      <dgm:spPr/>
    </dgm:pt>
    <dgm:pt modelId="{890CC042-C28E-49D9-9DD3-7F0E23E7E734}" type="pres">
      <dgm:prSet presAssocID="{6FF71541-1672-4425-AB13-130E2020CB36}" presName="iconBgRect" presStyleLbl="bgShp" presStyleIdx="4" presStyleCnt="5"/>
      <dgm:spPr/>
    </dgm:pt>
    <dgm:pt modelId="{8ED9BDE5-7652-43AF-8374-8B18232AD476}" type="pres">
      <dgm:prSet presAssocID="{6FF71541-1672-4425-AB13-130E2020CB36}"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oney"/>
        </a:ext>
      </dgm:extLst>
    </dgm:pt>
    <dgm:pt modelId="{A0ECD6B6-17DF-4160-9DF7-7B2F679759CD}" type="pres">
      <dgm:prSet presAssocID="{6FF71541-1672-4425-AB13-130E2020CB36}" presName="spaceRect" presStyleCnt="0"/>
      <dgm:spPr/>
    </dgm:pt>
    <dgm:pt modelId="{D4D0343B-D245-4276-BEC8-DD78C50ECB82}" type="pres">
      <dgm:prSet presAssocID="{6FF71541-1672-4425-AB13-130E2020CB36}" presName="textRect" presStyleLbl="revTx" presStyleIdx="4" presStyleCnt="5">
        <dgm:presLayoutVars>
          <dgm:chMax val="1"/>
          <dgm:chPref val="1"/>
        </dgm:presLayoutVars>
      </dgm:prSet>
      <dgm:spPr/>
    </dgm:pt>
  </dgm:ptLst>
  <dgm:cxnLst>
    <dgm:cxn modelId="{AF3F2935-B2A1-4AF7-A930-4B64B3ABAD10}" srcId="{9562F0E9-CACA-4658-AC05-B97D4CECC51F}" destId="{E17D9553-2F37-4A03-830C-3FA30E711861}" srcOrd="1" destOrd="0" parTransId="{1768623A-C872-4ACD-8E81-96020DC7233E}" sibTransId="{97A6216F-7730-4475-8D53-57DD69728369}"/>
    <dgm:cxn modelId="{9301E541-E995-4FBC-BC3D-098A9F09A7D9}" type="presOf" srcId="{6FF71541-1672-4425-AB13-130E2020CB36}" destId="{D4D0343B-D245-4276-BEC8-DD78C50ECB82}" srcOrd="0" destOrd="0" presId="urn:microsoft.com/office/officeart/2018/5/layout/IconCircleLabelList"/>
    <dgm:cxn modelId="{08286643-B3F9-4BF0-86AF-788F3511727F}" type="presOf" srcId="{A1E594ED-19F4-4E00-BDB1-9C6776AB4063}" destId="{1A342E2D-4E7D-4E39-BBE6-0B69F03D0D9B}" srcOrd="0" destOrd="0" presId="urn:microsoft.com/office/officeart/2018/5/layout/IconCircleLabelList"/>
    <dgm:cxn modelId="{5C1A8D47-9BA0-4487-8971-B45058922015}" srcId="{9562F0E9-CACA-4658-AC05-B97D4CECC51F}" destId="{C4329376-C515-4213-9EAB-D9037228C321}" srcOrd="3" destOrd="0" parTransId="{3847C706-3219-4A88-91FE-3D2FBCDE9F39}" sibTransId="{53593207-1C3F-4FB6-9D54-37B2B1688348}"/>
    <dgm:cxn modelId="{2EF9F05A-6A61-4061-A0CA-5CB179BD87CA}" type="presOf" srcId="{E17D9553-2F37-4A03-830C-3FA30E711861}" destId="{E1341657-0AB1-4091-BDB5-0BCDED18003D}" srcOrd="0" destOrd="0" presId="urn:microsoft.com/office/officeart/2018/5/layout/IconCircleLabelList"/>
    <dgm:cxn modelId="{8A630E85-0DBB-4A35-B6AC-E7C4205D05BF}" srcId="{9562F0E9-CACA-4658-AC05-B97D4CECC51F}" destId="{6FF71541-1672-4425-AB13-130E2020CB36}" srcOrd="4" destOrd="0" parTransId="{E31A2E41-CE2F-4C83-9455-02507D920F43}" sibTransId="{BAE94243-3286-462E-BFD6-0C129F361179}"/>
    <dgm:cxn modelId="{7FF46B92-2E4D-453F-9432-DF19004FE492}" srcId="{9562F0E9-CACA-4658-AC05-B97D4CECC51F}" destId="{5CF28B32-C121-4B29-9F86-A06BF1F93ACC}" srcOrd="2" destOrd="0" parTransId="{FAF66E26-45BE-4F5D-835D-8339EA8114F2}" sibTransId="{DE42DDB1-22AA-46AD-856B-2A818C4DF487}"/>
    <dgm:cxn modelId="{41CB0C98-4DE3-47C5-A61A-7D15C0054073}" type="presOf" srcId="{9562F0E9-CACA-4658-AC05-B97D4CECC51F}" destId="{CE4843BD-2E90-496A-BDA6-37A51A881CF1}" srcOrd="0" destOrd="0" presId="urn:microsoft.com/office/officeart/2018/5/layout/IconCircleLabelList"/>
    <dgm:cxn modelId="{A46CE9C4-CD00-4A8A-B071-2F244E03E295}" type="presOf" srcId="{5CF28B32-C121-4B29-9F86-A06BF1F93ACC}" destId="{E5C93AFE-DDF1-48D8-A702-1FD7C171483E}" srcOrd="0" destOrd="0" presId="urn:microsoft.com/office/officeart/2018/5/layout/IconCircleLabelList"/>
    <dgm:cxn modelId="{3A9EA1D5-04D5-47AA-9C3D-1A9EE18E671A}" srcId="{9562F0E9-CACA-4658-AC05-B97D4CECC51F}" destId="{A1E594ED-19F4-4E00-BDB1-9C6776AB4063}" srcOrd="0" destOrd="0" parTransId="{AF4D24FD-9146-4291-BD59-87EBCE627DC0}" sibTransId="{2D324903-C09D-4D3D-9869-C1C036A8D03E}"/>
    <dgm:cxn modelId="{7DAEB4F2-A8F7-4697-81A8-71E5DD5AE06E}" type="presOf" srcId="{C4329376-C515-4213-9EAB-D9037228C321}" destId="{DFF854D8-A75F-4332-A7C1-A55FD10B1190}" srcOrd="0" destOrd="0" presId="urn:microsoft.com/office/officeart/2018/5/layout/IconCircleLabelList"/>
    <dgm:cxn modelId="{22275808-02D5-4889-BC18-05B227C0C46A}" type="presParOf" srcId="{CE4843BD-2E90-496A-BDA6-37A51A881CF1}" destId="{C6FB1A06-0278-42B2-A176-9FA852D29507}" srcOrd="0" destOrd="0" presId="urn:microsoft.com/office/officeart/2018/5/layout/IconCircleLabelList"/>
    <dgm:cxn modelId="{174EDD47-D90C-4922-9973-030F72C8B97C}" type="presParOf" srcId="{C6FB1A06-0278-42B2-A176-9FA852D29507}" destId="{B296C351-E230-41BA-AF11-A36445D4BB9F}" srcOrd="0" destOrd="0" presId="urn:microsoft.com/office/officeart/2018/5/layout/IconCircleLabelList"/>
    <dgm:cxn modelId="{D931D6A8-B002-4FEA-AF64-1DEE37FECCB7}" type="presParOf" srcId="{C6FB1A06-0278-42B2-A176-9FA852D29507}" destId="{668EB2E9-4D10-4E2E-8123-A53F047001DF}" srcOrd="1" destOrd="0" presId="urn:microsoft.com/office/officeart/2018/5/layout/IconCircleLabelList"/>
    <dgm:cxn modelId="{64BC7770-F07B-4373-81E7-C05E178A1A8A}" type="presParOf" srcId="{C6FB1A06-0278-42B2-A176-9FA852D29507}" destId="{6DBBFC76-B02D-480C-B5CA-BC23354BAFFD}" srcOrd="2" destOrd="0" presId="urn:microsoft.com/office/officeart/2018/5/layout/IconCircleLabelList"/>
    <dgm:cxn modelId="{99A679C9-4BDB-4E41-9279-6593B878FEB5}" type="presParOf" srcId="{C6FB1A06-0278-42B2-A176-9FA852D29507}" destId="{1A342E2D-4E7D-4E39-BBE6-0B69F03D0D9B}" srcOrd="3" destOrd="0" presId="urn:microsoft.com/office/officeart/2018/5/layout/IconCircleLabelList"/>
    <dgm:cxn modelId="{8B3A815E-6912-4994-922B-DEA697F80D31}" type="presParOf" srcId="{CE4843BD-2E90-496A-BDA6-37A51A881CF1}" destId="{48A6EF8A-AC50-49F4-8AA8-2B93ED6A4FD0}" srcOrd="1" destOrd="0" presId="urn:microsoft.com/office/officeart/2018/5/layout/IconCircleLabelList"/>
    <dgm:cxn modelId="{EB1BCF3A-5538-4FA6-ABC1-08B68F2340D2}" type="presParOf" srcId="{CE4843BD-2E90-496A-BDA6-37A51A881CF1}" destId="{1AA16FC0-24FC-46C0-AD79-C4A886EB89E3}" srcOrd="2" destOrd="0" presId="urn:microsoft.com/office/officeart/2018/5/layout/IconCircleLabelList"/>
    <dgm:cxn modelId="{299D8CC5-BBDC-4C45-B221-8C06F8DD4B5B}" type="presParOf" srcId="{1AA16FC0-24FC-46C0-AD79-C4A886EB89E3}" destId="{424D6A6B-EFB1-40C6-9CBF-6759A6B9453E}" srcOrd="0" destOrd="0" presId="urn:microsoft.com/office/officeart/2018/5/layout/IconCircleLabelList"/>
    <dgm:cxn modelId="{6EDC34E6-4102-4E6D-B8DD-9F7A367D9253}" type="presParOf" srcId="{1AA16FC0-24FC-46C0-AD79-C4A886EB89E3}" destId="{B7568FDB-60E7-4402-B110-D7DE76480AFC}" srcOrd="1" destOrd="0" presId="urn:microsoft.com/office/officeart/2018/5/layout/IconCircleLabelList"/>
    <dgm:cxn modelId="{2FB335C4-73CA-4884-A45A-CEE470280AE5}" type="presParOf" srcId="{1AA16FC0-24FC-46C0-AD79-C4A886EB89E3}" destId="{C05ACEA5-E61A-4E96-9137-F22F797929DB}" srcOrd="2" destOrd="0" presId="urn:microsoft.com/office/officeart/2018/5/layout/IconCircleLabelList"/>
    <dgm:cxn modelId="{D97F8DAD-54DB-425B-BF42-51C525C60EFC}" type="presParOf" srcId="{1AA16FC0-24FC-46C0-AD79-C4A886EB89E3}" destId="{E1341657-0AB1-4091-BDB5-0BCDED18003D}" srcOrd="3" destOrd="0" presId="urn:microsoft.com/office/officeart/2018/5/layout/IconCircleLabelList"/>
    <dgm:cxn modelId="{33533308-FFE1-419E-83F7-1924DE96DC65}" type="presParOf" srcId="{CE4843BD-2E90-496A-BDA6-37A51A881CF1}" destId="{E18164F2-F918-4E98-96F9-DB96AA46E74A}" srcOrd="3" destOrd="0" presId="urn:microsoft.com/office/officeart/2018/5/layout/IconCircleLabelList"/>
    <dgm:cxn modelId="{541B9CF6-27B9-4327-B11B-0DABC76C9CBD}" type="presParOf" srcId="{CE4843BD-2E90-496A-BDA6-37A51A881CF1}" destId="{3A81541E-BA59-453D-B907-65E1AF5DEB5D}" srcOrd="4" destOrd="0" presId="urn:microsoft.com/office/officeart/2018/5/layout/IconCircleLabelList"/>
    <dgm:cxn modelId="{C8A33ACD-28E8-472A-BE28-B4278E63CB35}" type="presParOf" srcId="{3A81541E-BA59-453D-B907-65E1AF5DEB5D}" destId="{48878E15-7813-4537-9FB3-4B6EC739DD2B}" srcOrd="0" destOrd="0" presId="urn:microsoft.com/office/officeart/2018/5/layout/IconCircleLabelList"/>
    <dgm:cxn modelId="{05A3909A-2AD0-45B8-BCBA-F48B9659000F}" type="presParOf" srcId="{3A81541E-BA59-453D-B907-65E1AF5DEB5D}" destId="{55F01EE6-9E21-4A4B-A2B1-0CEA05C00D2F}" srcOrd="1" destOrd="0" presId="urn:microsoft.com/office/officeart/2018/5/layout/IconCircleLabelList"/>
    <dgm:cxn modelId="{BD80FD4E-8476-4B54-A6BD-18BA436D4F41}" type="presParOf" srcId="{3A81541E-BA59-453D-B907-65E1AF5DEB5D}" destId="{D50E5F6A-8CB2-4689-A593-06731AF50FAB}" srcOrd="2" destOrd="0" presId="urn:microsoft.com/office/officeart/2018/5/layout/IconCircleLabelList"/>
    <dgm:cxn modelId="{770A8BE8-5E76-4ABA-9C60-BEEB6B36E442}" type="presParOf" srcId="{3A81541E-BA59-453D-B907-65E1AF5DEB5D}" destId="{E5C93AFE-DDF1-48D8-A702-1FD7C171483E}" srcOrd="3" destOrd="0" presId="urn:microsoft.com/office/officeart/2018/5/layout/IconCircleLabelList"/>
    <dgm:cxn modelId="{C316D0E9-3D1D-4066-90B3-3718BA9658D5}" type="presParOf" srcId="{CE4843BD-2E90-496A-BDA6-37A51A881CF1}" destId="{42A6B439-666B-4461-8CA1-B01D0330F5F6}" srcOrd="5" destOrd="0" presId="urn:microsoft.com/office/officeart/2018/5/layout/IconCircleLabelList"/>
    <dgm:cxn modelId="{E7F26434-62A0-494B-AC71-51608AE1C271}" type="presParOf" srcId="{CE4843BD-2E90-496A-BDA6-37A51A881CF1}" destId="{FC4B147B-DD9B-423D-B421-EF7FD3CC3540}" srcOrd="6" destOrd="0" presId="urn:microsoft.com/office/officeart/2018/5/layout/IconCircleLabelList"/>
    <dgm:cxn modelId="{FBA7622B-B8D4-49E1-9668-5B27C3D540EF}" type="presParOf" srcId="{FC4B147B-DD9B-423D-B421-EF7FD3CC3540}" destId="{C46A23CB-7075-412B-8FAE-A5F754976079}" srcOrd="0" destOrd="0" presId="urn:microsoft.com/office/officeart/2018/5/layout/IconCircleLabelList"/>
    <dgm:cxn modelId="{19A42B36-D12D-43EF-A5AE-80F942D98E18}" type="presParOf" srcId="{FC4B147B-DD9B-423D-B421-EF7FD3CC3540}" destId="{1FDF8C43-EDDF-4750-AFE7-A9013E61BBE5}" srcOrd="1" destOrd="0" presId="urn:microsoft.com/office/officeart/2018/5/layout/IconCircleLabelList"/>
    <dgm:cxn modelId="{5A02DE94-1B08-4600-99B0-9DED4816F88C}" type="presParOf" srcId="{FC4B147B-DD9B-423D-B421-EF7FD3CC3540}" destId="{39DAB1C6-D6B6-4DE7-85AB-5F9A0148FDBF}" srcOrd="2" destOrd="0" presId="urn:microsoft.com/office/officeart/2018/5/layout/IconCircleLabelList"/>
    <dgm:cxn modelId="{20DBD828-F7FD-49BA-9830-752334AA19C4}" type="presParOf" srcId="{FC4B147B-DD9B-423D-B421-EF7FD3CC3540}" destId="{DFF854D8-A75F-4332-A7C1-A55FD10B1190}" srcOrd="3" destOrd="0" presId="urn:microsoft.com/office/officeart/2018/5/layout/IconCircleLabelList"/>
    <dgm:cxn modelId="{4EE2CFCA-046B-434E-B81C-96F19E55AB18}" type="presParOf" srcId="{CE4843BD-2E90-496A-BDA6-37A51A881CF1}" destId="{38F91073-FC0F-4237-BA78-916223174AB6}" srcOrd="7" destOrd="0" presId="urn:microsoft.com/office/officeart/2018/5/layout/IconCircleLabelList"/>
    <dgm:cxn modelId="{5C8E9068-E5C8-4041-875A-917A19A6BC61}" type="presParOf" srcId="{CE4843BD-2E90-496A-BDA6-37A51A881CF1}" destId="{9478EF7D-37E8-49CA-96B3-CD156AF167C1}" srcOrd="8" destOrd="0" presId="urn:microsoft.com/office/officeart/2018/5/layout/IconCircleLabelList"/>
    <dgm:cxn modelId="{6E55BB65-50E5-4B6B-BF7F-87BAA22CBAF9}" type="presParOf" srcId="{9478EF7D-37E8-49CA-96B3-CD156AF167C1}" destId="{890CC042-C28E-49D9-9DD3-7F0E23E7E734}" srcOrd="0" destOrd="0" presId="urn:microsoft.com/office/officeart/2018/5/layout/IconCircleLabelList"/>
    <dgm:cxn modelId="{7004D428-FE55-49F9-8998-710BBE5E9A8C}" type="presParOf" srcId="{9478EF7D-37E8-49CA-96B3-CD156AF167C1}" destId="{8ED9BDE5-7652-43AF-8374-8B18232AD476}" srcOrd="1" destOrd="0" presId="urn:microsoft.com/office/officeart/2018/5/layout/IconCircleLabelList"/>
    <dgm:cxn modelId="{CCF34552-A179-4C06-938A-38A8111CBFCE}" type="presParOf" srcId="{9478EF7D-37E8-49CA-96B3-CD156AF167C1}" destId="{A0ECD6B6-17DF-4160-9DF7-7B2F679759CD}" srcOrd="2" destOrd="0" presId="urn:microsoft.com/office/officeart/2018/5/layout/IconCircleLabelList"/>
    <dgm:cxn modelId="{F8596AFF-8DEF-4F7E-9254-E5989128E5C5}" type="presParOf" srcId="{9478EF7D-37E8-49CA-96B3-CD156AF167C1}" destId="{D4D0343B-D245-4276-BEC8-DD78C50ECB8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1F7CA-0397-4A36-BF95-D5DD56C5154D}">
      <dsp:nvSpPr>
        <dsp:cNvPr id="0" name=""/>
        <dsp:cNvSpPr/>
      </dsp:nvSpPr>
      <dsp:spPr>
        <a:xfrm>
          <a:off x="2415271" y="12907"/>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23CD5-471D-4545-BA6A-DF72F12D2BFE}">
      <dsp:nvSpPr>
        <dsp:cNvPr id="0" name=""/>
        <dsp:cNvSpPr/>
      </dsp:nvSpPr>
      <dsp:spPr>
        <a:xfrm>
          <a:off x="2832084" y="429720"/>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802017-458E-48A8-8CCF-41838F016854}">
      <dsp:nvSpPr>
        <dsp:cNvPr id="0" name=""/>
        <dsp:cNvSpPr/>
      </dsp:nvSpPr>
      <dsp:spPr>
        <a:xfrm>
          <a:off x="1790053" y="257790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Ask Why Until You Get to the Root</a:t>
          </a:r>
        </a:p>
      </dsp:txBody>
      <dsp:txXfrm>
        <a:off x="1790053" y="2577908"/>
        <a:ext cx="3206250" cy="720000"/>
      </dsp:txXfrm>
    </dsp:sp>
    <dsp:sp modelId="{AA26BC0F-A76B-48C6-B321-49E7D51A51FB}">
      <dsp:nvSpPr>
        <dsp:cNvPr id="0" name=""/>
        <dsp:cNvSpPr/>
      </dsp:nvSpPr>
      <dsp:spPr>
        <a:xfrm>
          <a:off x="6182615" y="12907"/>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D2940-23C0-4EBD-A335-AA21063D61AB}">
      <dsp:nvSpPr>
        <dsp:cNvPr id="0" name=""/>
        <dsp:cNvSpPr/>
      </dsp:nvSpPr>
      <dsp:spPr>
        <a:xfrm>
          <a:off x="6599428" y="429720"/>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5F4D02-EFAC-44F4-9B4B-0B6EFB862645}">
      <dsp:nvSpPr>
        <dsp:cNvPr id="0" name=""/>
        <dsp:cNvSpPr/>
      </dsp:nvSpPr>
      <dsp:spPr>
        <a:xfrm>
          <a:off x="5557396" y="257790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Change </a:t>
          </a:r>
          <a:r>
            <a:rPr lang="en-US" sz="1900" kern="1200"/>
            <a:t>The Systems </a:t>
          </a:r>
          <a:r>
            <a:rPr lang="en-US" sz="1900" kern="1200" dirty="0"/>
            <a:t>That Don’t Work For People</a:t>
          </a:r>
        </a:p>
      </dsp:txBody>
      <dsp:txXfrm>
        <a:off x="5557396" y="2577908"/>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6C351-E230-41BA-AF11-A36445D4BB9F}">
      <dsp:nvSpPr>
        <dsp:cNvPr id="0" name=""/>
        <dsp:cNvSpPr/>
      </dsp:nvSpPr>
      <dsp:spPr>
        <a:xfrm>
          <a:off x="497850" y="575407"/>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EB2E9-4D10-4E2E-8123-A53F047001DF}">
      <dsp:nvSpPr>
        <dsp:cNvPr id="0" name=""/>
        <dsp:cNvSpPr/>
      </dsp:nvSpPr>
      <dsp:spPr>
        <a:xfrm>
          <a:off x="731850" y="80940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342E2D-4E7D-4E39-BBE6-0B69F03D0D9B}">
      <dsp:nvSpPr>
        <dsp:cNvPr id="0" name=""/>
        <dsp:cNvSpPr/>
      </dsp:nvSpPr>
      <dsp:spPr>
        <a:xfrm>
          <a:off x="146850" y="201540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Social – Who You Know</a:t>
          </a:r>
        </a:p>
      </dsp:txBody>
      <dsp:txXfrm>
        <a:off x="146850" y="2015408"/>
        <a:ext cx="1800000" cy="720000"/>
      </dsp:txXfrm>
    </dsp:sp>
    <dsp:sp modelId="{424D6A6B-EFB1-40C6-9CBF-6759A6B9453E}">
      <dsp:nvSpPr>
        <dsp:cNvPr id="0" name=""/>
        <dsp:cNvSpPr/>
      </dsp:nvSpPr>
      <dsp:spPr>
        <a:xfrm>
          <a:off x="2612850" y="575407"/>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568FDB-60E7-4402-B110-D7DE76480AFC}">
      <dsp:nvSpPr>
        <dsp:cNvPr id="0" name=""/>
        <dsp:cNvSpPr/>
      </dsp:nvSpPr>
      <dsp:spPr>
        <a:xfrm>
          <a:off x="2846850" y="809408"/>
          <a:ext cx="630000" cy="63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341657-0AB1-4091-BDB5-0BCDED18003D}">
      <dsp:nvSpPr>
        <dsp:cNvPr id="0" name=""/>
        <dsp:cNvSpPr/>
      </dsp:nvSpPr>
      <dsp:spPr>
        <a:xfrm>
          <a:off x="2261850" y="201540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Moral – What You Believe</a:t>
          </a:r>
        </a:p>
      </dsp:txBody>
      <dsp:txXfrm>
        <a:off x="2261850" y="2015408"/>
        <a:ext cx="1800000" cy="720000"/>
      </dsp:txXfrm>
    </dsp:sp>
    <dsp:sp modelId="{48878E15-7813-4537-9FB3-4B6EC739DD2B}">
      <dsp:nvSpPr>
        <dsp:cNvPr id="0" name=""/>
        <dsp:cNvSpPr/>
      </dsp:nvSpPr>
      <dsp:spPr>
        <a:xfrm>
          <a:off x="4727850" y="575407"/>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01EE6-9E21-4A4B-A2B1-0CEA05C00D2F}">
      <dsp:nvSpPr>
        <dsp:cNvPr id="0" name=""/>
        <dsp:cNvSpPr/>
      </dsp:nvSpPr>
      <dsp:spPr>
        <a:xfrm>
          <a:off x="4961850" y="80940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C93AFE-DDF1-48D8-A702-1FD7C171483E}">
      <dsp:nvSpPr>
        <dsp:cNvPr id="0" name=""/>
        <dsp:cNvSpPr/>
      </dsp:nvSpPr>
      <dsp:spPr>
        <a:xfrm>
          <a:off x="4376850" y="201540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Intellectual – What You Know</a:t>
          </a:r>
        </a:p>
      </dsp:txBody>
      <dsp:txXfrm>
        <a:off x="4376850" y="2015408"/>
        <a:ext cx="1800000" cy="720000"/>
      </dsp:txXfrm>
    </dsp:sp>
    <dsp:sp modelId="{C46A23CB-7075-412B-8FAE-A5F754976079}">
      <dsp:nvSpPr>
        <dsp:cNvPr id="0" name=""/>
        <dsp:cNvSpPr/>
      </dsp:nvSpPr>
      <dsp:spPr>
        <a:xfrm>
          <a:off x="6842850" y="575407"/>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F8C43-EDDF-4750-AFE7-A9013E61BBE5}">
      <dsp:nvSpPr>
        <dsp:cNvPr id="0" name=""/>
        <dsp:cNvSpPr/>
      </dsp:nvSpPr>
      <dsp:spPr>
        <a:xfrm>
          <a:off x="7076850" y="80940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F854D8-A75F-4332-A7C1-A55FD10B1190}">
      <dsp:nvSpPr>
        <dsp:cNvPr id="0" name=""/>
        <dsp:cNvSpPr/>
      </dsp:nvSpPr>
      <dsp:spPr>
        <a:xfrm>
          <a:off x="6491850" y="201540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Reputational – What Others Think of You</a:t>
          </a:r>
        </a:p>
      </dsp:txBody>
      <dsp:txXfrm>
        <a:off x="6491850" y="2015408"/>
        <a:ext cx="1800000" cy="720000"/>
      </dsp:txXfrm>
    </dsp:sp>
    <dsp:sp modelId="{890CC042-C28E-49D9-9DD3-7F0E23E7E734}">
      <dsp:nvSpPr>
        <dsp:cNvPr id="0" name=""/>
        <dsp:cNvSpPr/>
      </dsp:nvSpPr>
      <dsp:spPr>
        <a:xfrm>
          <a:off x="8957850" y="575407"/>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9BDE5-7652-43AF-8374-8B18232AD476}">
      <dsp:nvSpPr>
        <dsp:cNvPr id="0" name=""/>
        <dsp:cNvSpPr/>
      </dsp:nvSpPr>
      <dsp:spPr>
        <a:xfrm>
          <a:off x="9191850" y="809408"/>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D0343B-D245-4276-BEC8-DD78C50ECB82}">
      <dsp:nvSpPr>
        <dsp:cNvPr id="0" name=""/>
        <dsp:cNvSpPr/>
      </dsp:nvSpPr>
      <dsp:spPr>
        <a:xfrm>
          <a:off x="8606850" y="201540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Financial – Resources You Have</a:t>
          </a:r>
        </a:p>
      </dsp:txBody>
      <dsp:txXfrm>
        <a:off x="8606850" y="2015408"/>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9AB13-F520-9148-8AF8-56958252CBD9}" type="datetimeFigureOut">
              <a:rPr lang="en-US" smtClean="0"/>
              <a:t>8/17/21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C241C-C708-F04D-A421-6682A1B33E06}" type="slidenum">
              <a:rPr lang="en-US" smtClean="0"/>
              <a:t>‹#›</a:t>
            </a:fld>
            <a:endParaRPr lang="en-US"/>
          </a:p>
        </p:txBody>
      </p:sp>
    </p:spTree>
    <p:extLst>
      <p:ext uri="{BB962C8B-B14F-4D97-AF65-F5344CB8AC3E}">
        <p14:creationId xmlns:p14="http://schemas.microsoft.com/office/powerpoint/2010/main" val="135792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1</a:t>
            </a:fld>
            <a:endParaRPr lang="en-US"/>
          </a:p>
        </p:txBody>
      </p:sp>
    </p:spTree>
    <p:extLst>
      <p:ext uri="{BB962C8B-B14F-4D97-AF65-F5344CB8AC3E}">
        <p14:creationId xmlns:p14="http://schemas.microsoft.com/office/powerpoint/2010/main" val="9947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quick</a:t>
            </a:r>
            <a:r>
              <a:rPr lang="en-US" baseline="0" dirty="0"/>
              <a:t> pair and share to get them to practice. I had a few groups report out and we all offered some critique.</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10</a:t>
            </a:fld>
            <a:endParaRPr lang="en-US"/>
          </a:p>
        </p:txBody>
      </p:sp>
    </p:spTree>
    <p:extLst>
      <p:ext uri="{BB962C8B-B14F-4D97-AF65-F5344CB8AC3E}">
        <p14:creationId xmlns:p14="http://schemas.microsoft.com/office/powerpoint/2010/main" val="136569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6C241C-C708-F04D-A421-6682A1B33E06}" type="slidenum">
              <a:rPr lang="en-US" smtClean="0"/>
              <a:t>2</a:t>
            </a:fld>
            <a:endParaRPr lang="en-US"/>
          </a:p>
        </p:txBody>
      </p:sp>
    </p:spTree>
    <p:extLst>
      <p:ext uri="{BB962C8B-B14F-4D97-AF65-F5344CB8AC3E}">
        <p14:creationId xmlns:p14="http://schemas.microsoft.com/office/powerpoint/2010/main" val="406923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tried to demonstrate for the students what inequity looks  like with a few </a:t>
            </a:r>
            <a:r>
              <a:rPr lang="en-US" dirty="0" err="1"/>
              <a:t>examples..like</a:t>
            </a:r>
            <a:r>
              <a:rPr lang="en-US" baseline="0" dirty="0"/>
              <a:t> gender wage inequity. I asked if A and B were genders…and the bar represented wages….which letter to you think represents </a:t>
            </a:r>
            <a:r>
              <a:rPr lang="en-US" baseline="0" dirty="0" err="1"/>
              <a:t>men..and</a:t>
            </a:r>
            <a:r>
              <a:rPr lang="en-US" baseline="0" dirty="0"/>
              <a:t> which letter do you think represents women. Same question about Broadband access…which letter do you think represents </a:t>
            </a:r>
            <a:r>
              <a:rPr lang="en-US" baseline="0" dirty="0" err="1"/>
              <a:t>rural..and</a:t>
            </a:r>
            <a:r>
              <a:rPr lang="en-US" baseline="0" dirty="0"/>
              <a:t> which letter do you think represents urban. For the both, they easily identified the correct answers and then I had them talk among themselves for just a minute about “why”….</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3</a:t>
            </a:fld>
            <a:endParaRPr lang="en-US"/>
          </a:p>
        </p:txBody>
      </p:sp>
    </p:spTree>
    <p:extLst>
      <p:ext uri="{BB962C8B-B14F-4D97-AF65-F5344CB8AC3E}">
        <p14:creationId xmlns:p14="http://schemas.microsoft.com/office/powerpoint/2010/main" val="252671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a:t>
            </a:r>
            <a:r>
              <a:rPr lang="en-US" baseline="0" dirty="0"/>
              <a:t> the conversation from the two examples to talk about the above as a simple definition of “equity” as the goal for our state. I first asked them if they thought this was already the case…most said no…and I asked them to talk about about why…a few said yes…I gave them the same opportunity without judging their responses. </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4</a:t>
            </a:fld>
            <a:endParaRPr lang="en-US"/>
          </a:p>
        </p:txBody>
      </p:sp>
    </p:spTree>
    <p:extLst>
      <p:ext uri="{BB962C8B-B14F-4D97-AF65-F5344CB8AC3E}">
        <p14:creationId xmlns:p14="http://schemas.microsoft.com/office/powerpoint/2010/main" val="345486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a:t>
            </a:r>
            <a:r>
              <a:rPr lang="en-US" baseline="0" dirty="0"/>
              <a:t> was my attempt to turn from trying to build understanding to trying to engage the “okay…what can we do if we agree we should live in an equitable state” I’m trying to describe what it looks like to act in way that will lead to more equitable outcomes. Across the entire discussion, I tried to always push them to the system level…for example in the gender wage discussion, many said that women were paid less simply because the men over them thought less of them and therefore paid them less…my response was </a:t>
            </a:r>
            <a:r>
              <a:rPr lang="en-US" baseline="0" dirty="0" err="1"/>
              <a:t>yes..that’s</a:t>
            </a:r>
            <a:r>
              <a:rPr lang="en-US" baseline="0" dirty="0"/>
              <a:t> correct…</a:t>
            </a:r>
            <a:r>
              <a:rPr lang="en-US" baseline="0" dirty="0" err="1"/>
              <a:t>however..there</a:t>
            </a:r>
            <a:r>
              <a:rPr lang="en-US" baseline="0" dirty="0"/>
              <a:t> is a systemic </a:t>
            </a:r>
            <a:r>
              <a:rPr lang="en-US" baseline="0" dirty="0" err="1"/>
              <a:t>gap..that</a:t>
            </a:r>
            <a:r>
              <a:rPr lang="en-US" baseline="0" dirty="0"/>
              <a:t> allows that to happen SO often that the gap shows up in population level data…</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5</a:t>
            </a:fld>
            <a:endParaRPr lang="en-US"/>
          </a:p>
        </p:txBody>
      </p:sp>
    </p:spTree>
    <p:extLst>
      <p:ext uri="{BB962C8B-B14F-4D97-AF65-F5344CB8AC3E}">
        <p14:creationId xmlns:p14="http://schemas.microsoft.com/office/powerpoint/2010/main" val="353449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6</a:t>
            </a:fld>
            <a:endParaRPr lang="en-US"/>
          </a:p>
        </p:txBody>
      </p:sp>
    </p:spTree>
    <p:extLst>
      <p:ext uri="{BB962C8B-B14F-4D97-AF65-F5344CB8AC3E}">
        <p14:creationId xmlns:p14="http://schemas.microsoft.com/office/powerpoint/2010/main" val="329442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attempt</a:t>
            </a:r>
            <a:r>
              <a:rPr lang="en-US" baseline="0" dirty="0"/>
              <a:t> here …since these were young people…was to try and connect what I think are important ideas to them to the conversation….I’ve been thinking more about asset framed policy development, so again, I challenged them to discuss whether in fact, we “other” people as a way to explain inequity.</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7</a:t>
            </a:fld>
            <a:endParaRPr lang="en-US"/>
          </a:p>
        </p:txBody>
      </p:sp>
    </p:spTree>
    <p:extLst>
      <p:ext uri="{BB962C8B-B14F-4D97-AF65-F5344CB8AC3E}">
        <p14:creationId xmlns:p14="http://schemas.microsoft.com/office/powerpoint/2010/main" val="1717768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reiteration that</a:t>
            </a:r>
            <a:r>
              <a:rPr lang="en-US" baseline="0" dirty="0"/>
              <a:t> the only way to get to good policy and practice is to understand the root causes of inequitable outcomes and then change the systems that either cause or allow those outcomes to persist.</a:t>
            </a:r>
            <a:endParaRPr lang="en-US" dirty="0"/>
          </a:p>
        </p:txBody>
      </p:sp>
      <p:sp>
        <p:nvSpPr>
          <p:cNvPr id="4" name="Slide Number Placeholder 3"/>
          <p:cNvSpPr>
            <a:spLocks noGrp="1"/>
          </p:cNvSpPr>
          <p:nvPr>
            <p:ph type="sldNum" sz="quarter" idx="5"/>
          </p:nvPr>
        </p:nvSpPr>
        <p:spPr/>
        <p:txBody>
          <a:bodyPr/>
          <a:lstStyle/>
          <a:p>
            <a:fld id="{9D6C241C-C708-F04D-A421-6682A1B33E06}" type="slidenum">
              <a:rPr lang="en-US" smtClean="0"/>
              <a:t>8</a:t>
            </a:fld>
            <a:endParaRPr lang="en-US"/>
          </a:p>
        </p:txBody>
      </p:sp>
    </p:spTree>
    <p:extLst>
      <p:ext uri="{BB962C8B-B14F-4D97-AF65-F5344CB8AC3E}">
        <p14:creationId xmlns:p14="http://schemas.microsoft.com/office/powerpoint/2010/main" val="158352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SMIRF for them…</a:t>
            </a:r>
          </a:p>
        </p:txBody>
      </p:sp>
      <p:sp>
        <p:nvSpPr>
          <p:cNvPr id="4" name="Slide Number Placeholder 3"/>
          <p:cNvSpPr>
            <a:spLocks noGrp="1"/>
          </p:cNvSpPr>
          <p:nvPr>
            <p:ph type="sldNum" sz="quarter" idx="5"/>
          </p:nvPr>
        </p:nvSpPr>
        <p:spPr/>
        <p:txBody>
          <a:bodyPr/>
          <a:lstStyle/>
          <a:p>
            <a:fld id="{9D6C241C-C708-F04D-A421-6682A1B33E06}" type="slidenum">
              <a:rPr lang="en-US" smtClean="0"/>
              <a:t>9</a:t>
            </a:fld>
            <a:endParaRPr lang="en-US"/>
          </a:p>
        </p:txBody>
      </p:sp>
    </p:spTree>
    <p:extLst>
      <p:ext uri="{BB962C8B-B14F-4D97-AF65-F5344CB8AC3E}">
        <p14:creationId xmlns:p14="http://schemas.microsoft.com/office/powerpoint/2010/main" val="413943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8/17/21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8/17/21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8/17/21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8/17/21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9243-5FA8-E243-8643-6F06D281120A}"/>
              </a:ext>
            </a:extLst>
          </p:cNvPr>
          <p:cNvSpPr>
            <a:spLocks noGrp="1"/>
          </p:cNvSpPr>
          <p:nvPr>
            <p:ph type="ctrTitle"/>
          </p:nvPr>
        </p:nvSpPr>
        <p:spPr/>
        <p:txBody>
          <a:bodyPr/>
          <a:lstStyle/>
          <a:p>
            <a:r>
              <a:rPr lang="en-US" dirty="0" err="1"/>
              <a:t>NonProfit</a:t>
            </a:r>
            <a:r>
              <a:rPr lang="en-US" dirty="0"/>
              <a:t> Board Development and DEI : Equity As a Goal</a:t>
            </a:r>
          </a:p>
        </p:txBody>
      </p:sp>
      <p:sp>
        <p:nvSpPr>
          <p:cNvPr id="3" name="Subtitle 2">
            <a:extLst>
              <a:ext uri="{FF2B5EF4-FFF2-40B4-BE49-F238E27FC236}">
                <a16:creationId xmlns:a16="http://schemas.microsoft.com/office/drawing/2014/main" id="{AB5A4DD4-AB95-F74B-95A3-6914BACB0463}"/>
              </a:ext>
            </a:extLst>
          </p:cNvPr>
          <p:cNvSpPr>
            <a:spLocks noGrp="1"/>
          </p:cNvSpPr>
          <p:nvPr>
            <p:ph type="subTitle" idx="1"/>
          </p:nvPr>
        </p:nvSpPr>
        <p:spPr/>
        <p:txBody>
          <a:bodyPr>
            <a:noAutofit/>
          </a:bodyPr>
          <a:lstStyle/>
          <a:p>
            <a:r>
              <a:rPr lang="en-US" sz="1600" dirty="0"/>
              <a:t>Rev. Cory Anderson : Chief Innovation Officer</a:t>
            </a:r>
          </a:p>
        </p:txBody>
      </p:sp>
    </p:spTree>
    <p:extLst>
      <p:ext uri="{BB962C8B-B14F-4D97-AF65-F5344CB8AC3E}">
        <p14:creationId xmlns:p14="http://schemas.microsoft.com/office/powerpoint/2010/main" val="141764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A306-28AD-6146-B5FF-9EDF5CE7D68D}"/>
              </a:ext>
            </a:extLst>
          </p:cNvPr>
          <p:cNvSpPr>
            <a:spLocks noGrp="1"/>
          </p:cNvSpPr>
          <p:nvPr>
            <p:ph type="title"/>
          </p:nvPr>
        </p:nvSpPr>
        <p:spPr/>
        <p:txBody>
          <a:bodyPr/>
          <a:lstStyle/>
          <a:p>
            <a:r>
              <a:rPr lang="en-US" dirty="0"/>
              <a:t>Actions for Equity</a:t>
            </a:r>
          </a:p>
        </p:txBody>
      </p:sp>
      <p:sp>
        <p:nvSpPr>
          <p:cNvPr id="3" name="TextBox 2">
            <a:extLst>
              <a:ext uri="{FF2B5EF4-FFF2-40B4-BE49-F238E27FC236}">
                <a16:creationId xmlns:a16="http://schemas.microsoft.com/office/drawing/2014/main" id="{83522F58-AEEA-9844-BAAC-9280197C7180}"/>
              </a:ext>
            </a:extLst>
          </p:cNvPr>
          <p:cNvSpPr txBox="1"/>
          <p:nvPr/>
        </p:nvSpPr>
        <p:spPr>
          <a:xfrm>
            <a:off x="1172528" y="2025908"/>
            <a:ext cx="8636490"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t>Expose your members to Equity as a framework for operating</a:t>
            </a:r>
          </a:p>
          <a:p>
            <a:endParaRPr lang="en-US" sz="3600" dirty="0"/>
          </a:p>
          <a:p>
            <a:pPr marL="571500" indent="-571500">
              <a:buFont typeface="Arial" panose="020B0604020202020204" pitchFamily="34" charset="0"/>
              <a:buChar char="•"/>
            </a:pPr>
            <a:r>
              <a:rPr lang="en-US" sz="3600" dirty="0"/>
              <a:t>Examine how you and your members do business</a:t>
            </a:r>
          </a:p>
          <a:p>
            <a:endParaRPr lang="en-US" sz="3600" dirty="0"/>
          </a:p>
          <a:p>
            <a:pPr marL="571500" indent="-571500">
              <a:buFont typeface="Arial" panose="020B0604020202020204" pitchFamily="34" charset="0"/>
              <a:buChar char="•"/>
            </a:pPr>
            <a:r>
              <a:rPr lang="en-US" sz="3600" dirty="0"/>
              <a:t>Expect our policymakers to do better</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54166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542B4-BA26-8441-A955-A2415E0DC320}"/>
              </a:ext>
            </a:extLst>
          </p:cNvPr>
          <p:cNvSpPr txBox="1"/>
          <p:nvPr/>
        </p:nvSpPr>
        <p:spPr>
          <a:xfrm>
            <a:off x="4916385" y="2956956"/>
            <a:ext cx="2076209" cy="1200329"/>
          </a:xfrm>
          <a:prstGeom prst="rect">
            <a:avLst/>
          </a:prstGeom>
          <a:noFill/>
        </p:spPr>
        <p:txBody>
          <a:bodyPr wrap="none" rtlCol="0">
            <a:spAutoFit/>
          </a:bodyPr>
          <a:lstStyle/>
          <a:p>
            <a:r>
              <a:rPr lang="en-US" sz="7200" dirty="0"/>
              <a:t>Q/A</a:t>
            </a:r>
          </a:p>
        </p:txBody>
      </p:sp>
    </p:spTree>
    <p:extLst>
      <p:ext uri="{BB962C8B-B14F-4D97-AF65-F5344CB8AC3E}">
        <p14:creationId xmlns:p14="http://schemas.microsoft.com/office/powerpoint/2010/main" val="244574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ZnFXbwwxuT0ms4Ngoffn25a_r9xIYZtudyKmvmQKDZCRLuwZw3rWnq1UhCcXwH8PJU8vDiW-u--OQEQog-YLfU38oENM2QnkcKVkCKnvKD78yqkQ5yyXTQX2mIodi43Vz9_zG1Ocyuo">
            <a:extLst>
              <a:ext uri="{FF2B5EF4-FFF2-40B4-BE49-F238E27FC236}">
                <a16:creationId xmlns:a16="http://schemas.microsoft.com/office/drawing/2014/main" id="{1C6B02B0-4C8D-6147-B122-BC425A7CF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 y="657227"/>
            <a:ext cx="3443288" cy="1589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6F729D9-E88F-E848-BE36-DBC414F32A89}"/>
              </a:ext>
            </a:extLst>
          </p:cNvPr>
          <p:cNvSpPr/>
          <p:nvPr/>
        </p:nvSpPr>
        <p:spPr>
          <a:xfrm>
            <a:off x="5971607" y="3244334"/>
            <a:ext cx="24878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93216B50-C73C-D64F-AF24-1A514C13EAE2}"/>
              </a:ext>
            </a:extLst>
          </p:cNvPr>
          <p:cNvSpPr/>
          <p:nvPr/>
        </p:nvSpPr>
        <p:spPr>
          <a:xfrm>
            <a:off x="5090556" y="1012954"/>
            <a:ext cx="6096000" cy="4832092"/>
          </a:xfrm>
          <a:prstGeom prst="rect">
            <a:avLst/>
          </a:prstGeom>
        </p:spPr>
        <p:txBody>
          <a:bodyPr>
            <a:spAutoFit/>
          </a:bodyPr>
          <a:lstStyle/>
          <a:p>
            <a:r>
              <a:rPr lang="en-US" sz="2800" b="1" dirty="0">
                <a:solidFill>
                  <a:srgbClr val="FFFFFF"/>
                </a:solidFill>
                <a:latin typeface="Proxima Nova"/>
              </a:rPr>
              <a:t>WRF exists to...</a:t>
            </a:r>
            <a:br>
              <a:rPr lang="en-US" sz="2800" dirty="0"/>
            </a:br>
            <a:r>
              <a:rPr lang="en-US" sz="2800" dirty="0"/>
              <a:t>relentlessly pursue economic, educational, social, ethnic, and racial equity for all Arkansans.</a:t>
            </a:r>
          </a:p>
          <a:p>
            <a:endParaRPr lang="en-US" sz="2800" dirty="0"/>
          </a:p>
          <a:p>
            <a:endParaRPr lang="en-US" sz="2800" dirty="0"/>
          </a:p>
          <a:p>
            <a:r>
              <a:rPr lang="en-US" sz="2800" b="1" dirty="0"/>
              <a:t>We envision...</a:t>
            </a:r>
            <a:br>
              <a:rPr lang="en-US" sz="2800" dirty="0"/>
            </a:br>
            <a:r>
              <a:rPr lang="en-US" sz="2800" dirty="0"/>
              <a:t>An Arkansas in which all residents have jobs that pay a livable wage, a quality education, and the chance to thrive and prosper.</a:t>
            </a:r>
          </a:p>
        </p:txBody>
      </p:sp>
    </p:spTree>
    <p:extLst>
      <p:ext uri="{BB962C8B-B14F-4D97-AF65-F5344CB8AC3E}">
        <p14:creationId xmlns:p14="http://schemas.microsoft.com/office/powerpoint/2010/main" val="391666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CE3E-7959-C543-B569-8ABAC996F4A7}"/>
              </a:ext>
            </a:extLst>
          </p:cNvPr>
          <p:cNvSpPr>
            <a:spLocks noGrp="1"/>
          </p:cNvSpPr>
          <p:nvPr>
            <p:ph type="title"/>
          </p:nvPr>
        </p:nvSpPr>
        <p:spPr/>
        <p:txBody>
          <a:bodyPr/>
          <a:lstStyle/>
          <a:p>
            <a:r>
              <a:rPr lang="en-US" dirty="0"/>
              <a:t>Question:	What Does Inequity Look Like?</a:t>
            </a:r>
          </a:p>
        </p:txBody>
      </p:sp>
      <p:graphicFrame>
        <p:nvGraphicFramePr>
          <p:cNvPr id="3" name="Chart 2">
            <a:extLst>
              <a:ext uri="{FF2B5EF4-FFF2-40B4-BE49-F238E27FC236}">
                <a16:creationId xmlns:a16="http://schemas.microsoft.com/office/drawing/2014/main" id="{EDBD5CCB-B44C-4E4F-AFC5-401B77C3C925}"/>
              </a:ext>
            </a:extLst>
          </p:cNvPr>
          <p:cNvGraphicFramePr/>
          <p:nvPr>
            <p:extLst>
              <p:ext uri="{D42A27DB-BD31-4B8C-83A1-F6EECF244321}">
                <p14:modId xmlns:p14="http://schemas.microsoft.com/office/powerpoint/2010/main" val="805781891"/>
              </p:ext>
            </p:extLst>
          </p:nvPr>
        </p:nvGraphicFramePr>
        <p:xfrm>
          <a:off x="2222005" y="178844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920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A6D4-AEC5-524C-8C63-0D52CD8322DE}"/>
              </a:ext>
            </a:extLst>
          </p:cNvPr>
          <p:cNvSpPr>
            <a:spLocks noGrp="1"/>
          </p:cNvSpPr>
          <p:nvPr>
            <p:ph type="title"/>
          </p:nvPr>
        </p:nvSpPr>
        <p:spPr/>
        <p:txBody>
          <a:bodyPr/>
          <a:lstStyle/>
          <a:p>
            <a:r>
              <a:rPr lang="en-US" dirty="0"/>
              <a:t>Equity as a goal</a:t>
            </a:r>
          </a:p>
        </p:txBody>
      </p:sp>
      <p:sp>
        <p:nvSpPr>
          <p:cNvPr id="3" name="TextBox 2">
            <a:extLst>
              <a:ext uri="{FF2B5EF4-FFF2-40B4-BE49-F238E27FC236}">
                <a16:creationId xmlns:a16="http://schemas.microsoft.com/office/drawing/2014/main" id="{DEDDE819-1198-0F44-B909-2646DE4DA651}"/>
              </a:ext>
            </a:extLst>
          </p:cNvPr>
          <p:cNvSpPr txBox="1"/>
          <p:nvPr/>
        </p:nvSpPr>
        <p:spPr>
          <a:xfrm>
            <a:off x="1172528" y="2025908"/>
            <a:ext cx="5842660" cy="4154984"/>
          </a:xfrm>
          <a:prstGeom prst="rect">
            <a:avLst/>
          </a:prstGeom>
          <a:noFill/>
        </p:spPr>
        <p:txBody>
          <a:bodyPr wrap="square" rtlCol="0">
            <a:spAutoFit/>
          </a:bodyPr>
          <a:lstStyle/>
          <a:p>
            <a:r>
              <a:rPr lang="en-US" sz="4400" dirty="0"/>
              <a:t>Positive and negative outcomes are fairly, reasonably and justly distributed across a diverse population</a:t>
            </a:r>
          </a:p>
        </p:txBody>
      </p:sp>
      <p:pic>
        <p:nvPicPr>
          <p:cNvPr id="5" name="Picture 4">
            <a:extLst>
              <a:ext uri="{FF2B5EF4-FFF2-40B4-BE49-F238E27FC236}">
                <a16:creationId xmlns:a16="http://schemas.microsoft.com/office/drawing/2014/main" id="{6A72DE12-FF32-2443-9D09-2D1189BD3CE7}"/>
              </a:ext>
            </a:extLst>
          </p:cNvPr>
          <p:cNvPicPr>
            <a:picLocks noChangeAspect="1"/>
          </p:cNvPicPr>
          <p:nvPr/>
        </p:nvPicPr>
        <p:blipFill>
          <a:blip r:embed="rId3"/>
          <a:stretch>
            <a:fillRect/>
          </a:stretch>
        </p:blipFill>
        <p:spPr>
          <a:xfrm>
            <a:off x="7417063" y="2439265"/>
            <a:ext cx="3964935" cy="2618509"/>
          </a:xfrm>
          <a:prstGeom prst="rect">
            <a:avLst/>
          </a:prstGeom>
        </p:spPr>
      </p:pic>
    </p:spTree>
    <p:extLst>
      <p:ext uri="{BB962C8B-B14F-4D97-AF65-F5344CB8AC3E}">
        <p14:creationId xmlns:p14="http://schemas.microsoft.com/office/powerpoint/2010/main" val="424363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8437-AFF7-A34F-9945-46BFFB46B439}"/>
              </a:ext>
            </a:extLst>
          </p:cNvPr>
          <p:cNvSpPr>
            <a:spLocks noGrp="1"/>
          </p:cNvSpPr>
          <p:nvPr>
            <p:ph type="title"/>
          </p:nvPr>
        </p:nvSpPr>
        <p:spPr/>
        <p:txBody>
          <a:bodyPr/>
          <a:lstStyle/>
          <a:p>
            <a:r>
              <a:rPr lang="en-US" dirty="0"/>
              <a:t>Equity as a framework for change</a:t>
            </a:r>
          </a:p>
        </p:txBody>
      </p:sp>
      <p:sp>
        <p:nvSpPr>
          <p:cNvPr id="3" name="TextBox 2">
            <a:extLst>
              <a:ext uri="{FF2B5EF4-FFF2-40B4-BE49-F238E27FC236}">
                <a16:creationId xmlns:a16="http://schemas.microsoft.com/office/drawing/2014/main" id="{C9151363-67FA-D247-BAEC-0AB737954E6D}"/>
              </a:ext>
            </a:extLst>
          </p:cNvPr>
          <p:cNvSpPr txBox="1"/>
          <p:nvPr/>
        </p:nvSpPr>
        <p:spPr>
          <a:xfrm>
            <a:off x="1172528" y="2025908"/>
            <a:ext cx="8636490" cy="3477875"/>
          </a:xfrm>
          <a:prstGeom prst="rect">
            <a:avLst/>
          </a:prstGeom>
          <a:noFill/>
        </p:spPr>
        <p:txBody>
          <a:bodyPr wrap="square" rtlCol="0">
            <a:spAutoFit/>
          </a:bodyPr>
          <a:lstStyle/>
          <a:p>
            <a:r>
              <a:rPr lang="en-US" sz="4400" dirty="0"/>
              <a:t> A commitment to systemic change that starts with and invests more in the people, places and population who are most negatively impacted.</a:t>
            </a:r>
          </a:p>
        </p:txBody>
      </p:sp>
    </p:spTree>
    <p:extLst>
      <p:ext uri="{BB962C8B-B14F-4D97-AF65-F5344CB8AC3E}">
        <p14:creationId xmlns:p14="http://schemas.microsoft.com/office/powerpoint/2010/main" val="198498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8EE9-BEA1-5148-A412-11C562549811}"/>
              </a:ext>
            </a:extLst>
          </p:cNvPr>
          <p:cNvSpPr>
            <a:spLocks noGrp="1"/>
          </p:cNvSpPr>
          <p:nvPr>
            <p:ph type="title"/>
          </p:nvPr>
        </p:nvSpPr>
        <p:spPr/>
        <p:txBody>
          <a:bodyPr/>
          <a:lstStyle/>
          <a:p>
            <a:r>
              <a:rPr lang="en-US" dirty="0"/>
              <a:t>Impact of Economic Equity In Arkansas</a:t>
            </a:r>
          </a:p>
        </p:txBody>
      </p:sp>
      <p:sp>
        <p:nvSpPr>
          <p:cNvPr id="3" name="TextBox 2">
            <a:extLst>
              <a:ext uri="{FF2B5EF4-FFF2-40B4-BE49-F238E27FC236}">
                <a16:creationId xmlns:a16="http://schemas.microsoft.com/office/drawing/2014/main" id="{AF4A505D-06C4-A847-A69A-889C0CF13B73}"/>
              </a:ext>
            </a:extLst>
          </p:cNvPr>
          <p:cNvSpPr txBox="1"/>
          <p:nvPr/>
        </p:nvSpPr>
        <p:spPr>
          <a:xfrm>
            <a:off x="0" y="2395617"/>
            <a:ext cx="11947071" cy="4031873"/>
          </a:xfrm>
          <a:prstGeom prst="rect">
            <a:avLst/>
          </a:prstGeom>
          <a:noFill/>
        </p:spPr>
        <p:txBody>
          <a:bodyPr wrap="square" rtlCol="0">
            <a:spAutoFit/>
          </a:bodyPr>
          <a:lstStyle/>
          <a:p>
            <a:r>
              <a:rPr lang="en-US" sz="3200" b="1" dirty="0"/>
              <a:t>$6.9 billion more in annual consumer spending</a:t>
            </a:r>
          </a:p>
          <a:p>
            <a:endParaRPr lang="en-US" sz="3200" b="1" dirty="0"/>
          </a:p>
          <a:p>
            <a:pPr marL="285750" indent="-285750">
              <a:buFont typeface="Arial" panose="020B0604020202020204" pitchFamily="34" charset="0"/>
              <a:buChar char="•"/>
            </a:pPr>
            <a:r>
              <a:rPr lang="en-US" sz="3200" b="1" dirty="0"/>
              <a:t>$884 million more spending on food per year</a:t>
            </a:r>
          </a:p>
          <a:p>
            <a:pPr marL="285750" indent="-285750">
              <a:buFont typeface="Arial" panose="020B0604020202020204" pitchFamily="34" charset="0"/>
              <a:buChar char="•"/>
            </a:pPr>
            <a:r>
              <a:rPr lang="en-US" sz="3200" b="1" dirty="0"/>
              <a:t>$2.28 billion more spent on housing </a:t>
            </a:r>
          </a:p>
          <a:p>
            <a:pPr marL="285750" indent="-285750">
              <a:buFont typeface="Arial" panose="020B0604020202020204" pitchFamily="34" charset="0"/>
              <a:buChar char="•"/>
            </a:pPr>
            <a:r>
              <a:rPr lang="en-US" sz="3200" b="1" dirty="0"/>
              <a:t>$210 million more spending on apparel and services</a:t>
            </a:r>
          </a:p>
          <a:p>
            <a:pPr marL="285750" indent="-285750">
              <a:buFont typeface="Arial" panose="020B0604020202020204" pitchFamily="34" charset="0"/>
              <a:buChar char="•"/>
            </a:pPr>
            <a:r>
              <a:rPr lang="en-US" sz="3200" b="1" dirty="0"/>
              <a:t>$1.1 billion more spending on automobiles and transportation</a:t>
            </a:r>
          </a:p>
          <a:p>
            <a:pPr marL="285750" indent="-285750">
              <a:buFont typeface="Arial" panose="020B0604020202020204" pitchFamily="34" charset="0"/>
              <a:buChar char="•"/>
            </a:pPr>
            <a:r>
              <a:rPr lang="en-US" sz="3200" b="1" dirty="0"/>
              <a:t>$337 million more spent on entertainment</a:t>
            </a:r>
          </a:p>
        </p:txBody>
      </p:sp>
    </p:spTree>
    <p:extLst>
      <p:ext uri="{BB962C8B-B14F-4D97-AF65-F5344CB8AC3E}">
        <p14:creationId xmlns:p14="http://schemas.microsoft.com/office/powerpoint/2010/main" val="294821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1D5053-7ECF-024C-A553-55011F2FF648}"/>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Pre-requisites to an Equitable World</a:t>
            </a:r>
          </a:p>
        </p:txBody>
      </p:sp>
      <p:sp>
        <p:nvSpPr>
          <p:cNvPr id="3" name="TextBox 2">
            <a:extLst>
              <a:ext uri="{FF2B5EF4-FFF2-40B4-BE49-F238E27FC236}">
                <a16:creationId xmlns:a16="http://schemas.microsoft.com/office/drawing/2014/main" id="{3674329C-57B1-0948-A1FF-66580FB3869B}"/>
              </a:ext>
            </a:extLst>
          </p:cNvPr>
          <p:cNvSpPr txBox="1"/>
          <p:nvPr/>
        </p:nvSpPr>
        <p:spPr>
          <a:xfrm>
            <a:off x="818713" y="2413000"/>
            <a:ext cx="7199220" cy="3632200"/>
          </a:xfrm>
          <a:prstGeom prst="rect">
            <a:avLst/>
          </a:prstGeom>
        </p:spPr>
        <p:txBody>
          <a:bodyPr vert="horz" lIns="91440" tIns="45720" rIns="91440" bIns="45720" rtlCol="0" anchor="ctr">
            <a:normAutofit/>
          </a:bodyPr>
          <a:lstStyle/>
          <a:p>
            <a:pPr marL="571500" indent="-571500">
              <a:spcBef>
                <a:spcPct val="20000"/>
              </a:spcBef>
              <a:spcAft>
                <a:spcPts val="600"/>
              </a:spcAft>
              <a:buClr>
                <a:schemeClr val="accent1"/>
              </a:buClr>
              <a:buFont typeface="Wingdings 2" charset="2"/>
              <a:buChar char=""/>
            </a:pPr>
            <a:r>
              <a:rPr lang="en-US"/>
              <a:t>We are all innately capable</a:t>
            </a:r>
          </a:p>
          <a:p>
            <a:pPr marL="571500" indent="-571500">
              <a:spcBef>
                <a:spcPct val="20000"/>
              </a:spcBef>
              <a:spcAft>
                <a:spcPts val="600"/>
              </a:spcAft>
              <a:buClr>
                <a:schemeClr val="accent1"/>
              </a:buClr>
              <a:buFont typeface="Wingdings 2" charset="2"/>
              <a:buChar char=""/>
            </a:pPr>
            <a:r>
              <a:rPr lang="en-US"/>
              <a:t>We all belong</a:t>
            </a:r>
          </a:p>
          <a:p>
            <a:pPr marL="571500" indent="-571500">
              <a:spcBef>
                <a:spcPct val="20000"/>
              </a:spcBef>
              <a:spcAft>
                <a:spcPts val="600"/>
              </a:spcAft>
              <a:buClr>
                <a:schemeClr val="accent1"/>
              </a:buClr>
              <a:buFont typeface="Wingdings 2" charset="2"/>
              <a:buChar char=""/>
            </a:pPr>
            <a:r>
              <a:rPr lang="en-US"/>
              <a:t>We are all worthy</a:t>
            </a:r>
          </a:p>
        </p:txBody>
      </p:sp>
      <p:pic>
        <p:nvPicPr>
          <p:cNvPr id="4" name="Picture 3">
            <a:extLst>
              <a:ext uri="{FF2B5EF4-FFF2-40B4-BE49-F238E27FC236}">
                <a16:creationId xmlns:a16="http://schemas.microsoft.com/office/drawing/2014/main" id="{D6BDFC07-9837-1C4A-992B-8CE5A2640636}"/>
              </a:ext>
            </a:extLst>
          </p:cNvPr>
          <p:cNvPicPr>
            <a:picLocks noChangeAspect="1"/>
          </p:cNvPicPr>
          <p:nvPr/>
        </p:nvPicPr>
        <p:blipFill>
          <a:blip r:embed="rId3"/>
          <a:stretch>
            <a:fillRect/>
          </a:stretch>
        </p:blipFill>
        <p:spPr>
          <a:xfrm>
            <a:off x="8466138" y="2685921"/>
            <a:ext cx="2913062" cy="3170495"/>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8980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17EF3B-4526-714B-932C-1EF621BABB10}"/>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How Do We Get To Equity?</a:t>
            </a:r>
          </a:p>
        </p:txBody>
      </p:sp>
      <p:graphicFrame>
        <p:nvGraphicFramePr>
          <p:cNvPr id="5" name="TextBox 2">
            <a:extLst>
              <a:ext uri="{FF2B5EF4-FFF2-40B4-BE49-F238E27FC236}">
                <a16:creationId xmlns:a16="http://schemas.microsoft.com/office/drawing/2014/main" id="{7BD9BC10-AE8B-4B5A-8C02-1DA7E6E14176}"/>
              </a:ext>
            </a:extLst>
          </p:cNvPr>
          <p:cNvGraphicFramePr/>
          <p:nvPr>
            <p:extLst>
              <p:ext uri="{D42A27DB-BD31-4B8C-83A1-F6EECF244321}">
                <p14:modId xmlns:p14="http://schemas.microsoft.com/office/powerpoint/2010/main" val="3096739662"/>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93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B9D93730-8C7D-423D-9137-597B5FA6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11CF1C-B1E3-D249-8FE1-F6628DAD173C}"/>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dirty="0"/>
              <a:t>What Tools Do You Have?</a:t>
            </a:r>
          </a:p>
        </p:txBody>
      </p:sp>
      <p:graphicFrame>
        <p:nvGraphicFramePr>
          <p:cNvPr id="25" name="TextBox 2">
            <a:extLst>
              <a:ext uri="{FF2B5EF4-FFF2-40B4-BE49-F238E27FC236}">
                <a16:creationId xmlns:a16="http://schemas.microsoft.com/office/drawing/2014/main" id="{03EEFE23-8D44-4346-8052-C46C28EC22FF}"/>
              </a:ext>
            </a:extLst>
          </p:cNvPr>
          <p:cNvGraphicFramePr/>
          <p:nvPr>
            <p:extLst>
              <p:ext uri="{D42A27DB-BD31-4B8C-83A1-F6EECF244321}">
                <p14:modId xmlns:p14="http://schemas.microsoft.com/office/powerpoint/2010/main" val="586240681"/>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532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740</Words>
  <Application>Microsoft Macintosh PowerPoint</Application>
  <PresentationFormat>Widescreen</PresentationFormat>
  <Paragraphs>58</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Proxima Nova</vt:lpstr>
      <vt:lpstr>Wingdings 2</vt:lpstr>
      <vt:lpstr>Quotable</vt:lpstr>
      <vt:lpstr>NonProfit Board Development and DEI : Equity As a Goal</vt:lpstr>
      <vt:lpstr>PowerPoint Presentation</vt:lpstr>
      <vt:lpstr>Question: What Does Inequity Look Like?</vt:lpstr>
      <vt:lpstr>Equity as a goal</vt:lpstr>
      <vt:lpstr>Equity as a framework for change</vt:lpstr>
      <vt:lpstr>Impact of Economic Equity In Arkansas</vt:lpstr>
      <vt:lpstr>Pre-requisites to an Equitable World</vt:lpstr>
      <vt:lpstr>How Do We Get To Equity?</vt:lpstr>
      <vt:lpstr>What Tools Do You Have?</vt:lpstr>
      <vt:lpstr>Actions for Equity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the Workplace Arkansas the World</dc:title>
  <dc:creator>Cory Anderson</dc:creator>
  <cp:lastModifiedBy>Cory Anderson</cp:lastModifiedBy>
  <cp:revision>5</cp:revision>
  <dcterms:created xsi:type="dcterms:W3CDTF">2020-01-17T14:18:43Z</dcterms:created>
  <dcterms:modified xsi:type="dcterms:W3CDTF">2021-08-17T14:42:01Z</dcterms:modified>
</cp:coreProperties>
</file>