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5"/>
  </p:notesMasterIdLst>
  <p:handoutMasterIdLst>
    <p:handoutMasterId r:id="rId46"/>
  </p:handoutMasterIdLst>
  <p:sldIdLst>
    <p:sldId id="256" r:id="rId3"/>
    <p:sldId id="5157" r:id="rId4"/>
    <p:sldId id="4373" r:id="rId5"/>
    <p:sldId id="5136" r:id="rId6"/>
    <p:sldId id="5198" r:id="rId7"/>
    <p:sldId id="5201" r:id="rId8"/>
    <p:sldId id="310" r:id="rId9"/>
    <p:sldId id="312" r:id="rId10"/>
    <p:sldId id="5244" r:id="rId11"/>
    <p:sldId id="5252" r:id="rId12"/>
    <p:sldId id="5184" r:id="rId13"/>
    <p:sldId id="5253" r:id="rId14"/>
    <p:sldId id="2134" r:id="rId15"/>
    <p:sldId id="5237" r:id="rId16"/>
    <p:sldId id="5199" r:id="rId17"/>
    <p:sldId id="5260" r:id="rId18"/>
    <p:sldId id="5254" r:id="rId19"/>
    <p:sldId id="5256" r:id="rId20"/>
    <p:sldId id="5238" r:id="rId21"/>
    <p:sldId id="5286" r:id="rId22"/>
    <p:sldId id="5230" r:id="rId23"/>
    <p:sldId id="5255" r:id="rId24"/>
    <p:sldId id="5287" r:id="rId25"/>
    <p:sldId id="5258" r:id="rId26"/>
    <p:sldId id="5261" r:id="rId27"/>
    <p:sldId id="5259" r:id="rId28"/>
    <p:sldId id="5172" r:id="rId29"/>
    <p:sldId id="5262" r:id="rId30"/>
    <p:sldId id="5037" r:id="rId31"/>
    <p:sldId id="5173" r:id="rId32"/>
    <p:sldId id="5110" r:id="rId33"/>
    <p:sldId id="5194" r:id="rId34"/>
    <p:sldId id="5202" r:id="rId35"/>
    <p:sldId id="5154" r:id="rId36"/>
    <p:sldId id="4988" r:id="rId37"/>
    <p:sldId id="5153" r:id="rId38"/>
    <p:sldId id="264" r:id="rId39"/>
    <p:sldId id="5165" r:id="rId40"/>
    <p:sldId id="5152" r:id="rId41"/>
    <p:sldId id="5180" r:id="rId42"/>
    <p:sldId id="4973" r:id="rId43"/>
    <p:sldId id="5188" r:id="rId44"/>
  </p:sldIdLst>
  <p:sldSz cx="12192000" cy="6858000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 Harris" initials="BH" lastIdx="5" clrIdx="0">
    <p:extLst>
      <p:ext uri="{19B8F6BF-5375-455C-9EA6-DF929625EA0E}">
        <p15:presenceInfo xmlns:p15="http://schemas.microsoft.com/office/powerpoint/2012/main" userId="S::Bob@rchcae.com::5942c4e2-0de9-4872-b128-ede827519d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5535" autoAdjust="0"/>
  </p:normalViewPr>
  <p:slideViewPr>
    <p:cSldViewPr>
      <p:cViewPr varScale="1">
        <p:scale>
          <a:sx n="105" d="100"/>
          <a:sy n="105" d="100"/>
        </p:scale>
        <p:origin x="75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804" y="9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1C30D814-3A16-42B9-BF7D-18B5E0ACBC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700337" y="234950"/>
            <a:ext cx="3067050" cy="469900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r>
              <a:rPr lang="en-US" i="0" dirty="0"/>
              <a:t>Leadership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64062-A38E-46C5-8485-F8E3E14FA6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215644" y="8470495"/>
            <a:ext cx="3067050" cy="46990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r>
              <a:rPr lang="en-US" b="0" i="0" dirty="0"/>
              <a:t>Bob Harris, CAE     www.nonprofitcenter.com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DDA54-A752-41E5-BADE-6E761ED447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3F6D730E-88D5-4D3C-A2CF-DD89085F5A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31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2-04T16:41:53.0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14764 12947 0,'17'0'125,"19"0"-93,34 0-17,-35 0-15,71 0 16,-17 0-1,-54 0-15,18 0 32,17 0-17,-52 0 1,35 0 0,-18 0-1,53 0 1,-17 0-1,-18 0 1,35 0 0,-53 0-1,1 0 1,16 0 0,-34 0-1,35 0 1,0 0 15,0 0-15,0 0-1,0 0 1,-18 0-16,18 0 16,-18 0-1,18 0 1,0 0-1,0 0 1,-35 18-16,52-18 16,-35 0-1,36 0 1,-36 0 0,36 0-1,-54 17 1,19-17-1,-19 0 17,19 0-17,-19 18 1,19-18 0,34 18-1,-17-18 1,0 0-1,0 0 1,17 0 0,-17 0-1,18 0 1,-1 0 0,19 0-1,-72 0 1,1 0-1,52 0 17,-34 0-17,70 0 1,-71 0 0,18 0-1,-36 0 1,19 0-1,17 0 1,70 17 0,-52-17-1,17 0 1,0 0 0,-17 0-1,-36 0 1,-18 0 15,19 0 0,-1 0-15,36 0 0,17 0-1,0 0 1,35 0-1,-87 0 1,17 0 0,-18 0-1,53 0 1,-35 0 0,53 0-1,-36 0 1,19 0-1,-1 0 17,0 18-17,-17-18 1,-1 0 0,36 0-1,-36 17 1,54 1-1,-36 0 1,18-18 0,-18 17-1,124-17 1,-71 0 0,-70 0-1,-19 0 1,1 0-1,-17 0 17,87-17-17,1 17 1,34 0 0,1-18-1,-53 18 1,-18 0-1,0 0 1,-70-18 0,35 18-1,53-35 1,-53 35 0,52-17-1,-52 17-15,18 0 16,-1 0 15,36 0-15,-53 0-1,0 0 1,35 0 0,-35 0-1,-18 0-15,18-18 16,18 18-1,35 0 1,-36 0 0,-17 0-1,0 0 1,-35 0-16,-1 0 16,1 0-1,0 0 1,35 0 15,0 0-15,35 0-1,-35 0 1,0 0 0,-18 0-1,-17-18 1,17 18-1,88 0 1,-70 0 0,18 0-1,-1 0 1,-52 0 0,17 0-1,36 0 1,17 0 15,-35 0-15,0 0-1,17 0 1,-17 0 0,35-17-1,-35 17 1,53 0-1,-35 0 1,-36 0 0,0 0-1,1 0 1,-1 0 0,53 0-1,0 0 1,0 0-1,18 0 17,0 0-17,53 0 1,-89 0 0,-34 17-1,87-17 1,18 0-1,0 0 1,-123 0 0</inkml:trace>
  <inkml:trace contextRef="#ctx0" brushRef="#br0" timeOffset="5631.92">10707 6544 0,'17'-18'141,"1"18"-141,35 0 15,70-17 1,-87 17-16,87 0 15,-52 0 1,35 0 0,-18 0-1,0 0 1,-17 0 0,70 0 15,-53 0-16,-18 0 1,-17 0 0,0 0-1,-17 0 1,-1 0 0,18 0-1,17 0 1,1 0-1,-1 0 1,-17 0 0,-17 17-1,-1-17 1,18 0 0,0 0-1,53 0 16,-36 0-15,-17 18 0,-18-18-1,1 0 1,-1 0 0,18 0-1,-18 0 1,18 0-1,-18 0 1,36 0 0,-18 0-1,-18 0 1,0 0 0,53 0-1,18 0 16,-53 0-15,0 0 0,0 0-1,-18 0 1,1 0 0,69 0-1,19 0 1,-36 0-1,0 0 1,-17 0 0,35 0-1,35 18 1,-88-1 0,17-17 15,-34 0-16,-1 0 1,35 0 0,36 0-1,-18 0 1,-52 0 0,-1 0-1,-17 0 1,-1 0-1,1 0 1,17 0 0,0 18-1,1-18 1,17 0 0,17 18-1,-35-18 16,36 17-15,0-17 0,-36 0-1,-18 0 1,19 0 15,-19 0-31,36 0 16,0 0-1,-35 0 1,35 0 0,-36 18-1,19-18 1,17 0 0,-36 0 15,19 0-16,-1 0 1,-18 0 0,72 0-1,-54 0 1,35 0 0,-17 0-1,0 0 1,35 0-1,36 0 1,-53 0 0,-1 0-1,18 0 1,-17 0 0,-18 0-1,-18 0 16,-17 0-15</inkml:trace>
  <inkml:trace contextRef="#ctx0" brushRef="#br0" timeOffset="9778.61">10689 7673 0,'71'0'281,"-1"0"-281,18 0 16,-17 0-16,52 0 15,36 18 1,-35-1 0,34-17 15,-122 18-16,-1-18 1,18 0 0,-18 0-1,53 17 1,-52-17-16,17 18 16,17-18-1,1 0 1,-36 0-1,0 0 1,-17 0 0,35 0-1,-18 0 1,36 0 0,-1 0 15,36-18-16,-35 1 1,52 17 0,-35-35-1,0 35 1,1-18 0,-36 0-1,17 1 1,-52 17-16,35 0 15,-36 0 1,36 0 0,0 0-1,35 0 1,53 0 15,-35 0-15,18 0-1,17 0 1,18 0 0,-36 0-1,-17 0 1,-88 0 0,-1 0-1</inkml:trace>
  <inkml:trace contextRef="#ctx0" brushRef="#br0" timeOffset="16181.72">14728 13529 0,'18'0'78,"0"0"-31,-1 0-47,19 0 0,-1 0 15,35 0 1,19-18-1,17 18 1,-18 0 0,0-17-1,-35 17-15,-18 0 32,18-18-17,-35 18 16,-1 0-15,36 0 0,-35 0-1,0 0 1,17 0 0,0 0-1,-17 0 1,17-18-1,18 18 1,0 0 0,0 0-1,35 0 17,-18 0-17,1 0 1,-36 0-16,71 0 15,-71 0 1,1 0 0,17 0-1,17 0 1,18 0 0,-17 0-1,-1 0 1,36 0-1,-35 0 1,-1 0 0,1 0-1,-18 0 17,0 0-17,0 0 1,17 0-1,1 0 1,52 0 0,1 0-1,17 18 1,-88-18 0,0 0-1,35 0 1,18 0-1,-36 0 1,19-18 0,-1 18-1,-53 0 17,36 0-17,-19 0 1,-16 0 15,17 0-15,0 0-1,-1 0 1,54 0 0,-35 0-1,-1 0 1,-34 0-1,17 0 1,-36 0 0,36 0-1,-35 0 17,52 0-17,-52 0 1,17 0-1,-17 0 17,0 0-17,-1 0-15,1 0 16,17 0 0,-17 0-1,-1 0 1,19 0-1,17 0 1,-36 0 0,54 0-1,-36 0 17,0 0-17,1 0 1,17 0-1,-18 0 1,18 0 0,53 0-1,-54 0 1,1 0 0,0 0-1,-17 0 1</inkml:trace>
  <inkml:trace contextRef="#ctx0" brushRef="#br0" timeOffset="20443.55">18433 16281 0,'17'0'125,"19"0"-125,-1 0 15,18 0-15,-36 0 16,72 0 0,16 0-1,-69 0-15,34-18 16,1 0 0,-18 18-1,-18 0 1,18-17-1,0 17 1,-18-18 15,-17 18-15,35 0 0,-36 0-1,19 0 1,17 0-1,-1 0 1,37-18 0,-36 18-1,35 0 1,18 0 0,52-17-1,-122 17 1,16 0-1,-16 0 17,-19 0-1,36 0-15,0 0-1,-17 0 1,-1 0-1,0 0 1,-17 0 0,35 17-1,-36-17 1,1 0 0,17 0-1,18 0 1,18 0-1,17 0 1,-18 0 0,19 0 15,-19 0-15,-17 0-1,-18 0 1,18 0-1,35 0 1,-17 0 0,-36 0-1,18 0 1,18 0 0,-54 0-1,107 0 1,-71 0-1,17 18 1,-17-18 0,-17 0 15,-1 0-15,53 0-1,-35 0 1,0 0-1,0 0 1,17 0 0,-52 0-1,0 0 1,17 0 0,0 0-1,18 18 1,-18-18-1,18 0 1,18 0 15,-1 0-15,1 0 0,-36 0-1,18 0 1,0 0-1,-35 0 1,35 0 0,-36 0-1,1 0 1,17 0 0,-17 0 15,-1 0-31,1 53 125,-18-36-125,0 1 15</inkml:trace>
  <inkml:trace contextRef="#ctx0" brushRef="#br0" timeOffset="23577.3">16951 17339 0,'0'-18'78,"53"18"-78,53 0 15,52 0-15,54 0 16,247 106 0,158-88-1,-264-18 1,35 0 0,-123-18-1,34-35 1,-34-17-1,194 70 1,-195-18 15,-35 18-15,-70 0 0,-35 0-1,-36 0 1,18 0-1,123 0 1,-35 0 0,-70 0-1,17 0 1,-18 0 0,-17 0-1,0-18 1,17 18-1,-52 0 1,17 0 15,-35 0-15,-18 0 0,18 0-1,-18-17 1,1 17-1,17 0 1,0-18 0,-53 1 46,0-1-31,0 0-15,0 1-16,0-19 16,0 19-1,0-19-15,0 1 16,0-18 0,-36 18-1,1 0 1,0 35-1,-159-53 1,-36 35 0,-34 18-1,-54-70 1,18 70 0,106-18-1,71 0 1,70 18-16,-176 0 15,-106 18 1,-89 17 15,71-17-15,-123-18 0,-124 18-1,177-18 1,88 0-1,70 0 1,71 0 0,53-18-1,-70 18 1,34 0 0,36 0-1,35 0 1,0 0-1,18 0 17,0 18-17,17-18 1,19 17 0,-19-17-1,-17 18 1,35-18-1,-53 0 1,18 0 0,88 17-1,-53-17 1,53 18 0,-18 0-1,-17 17 1,0-17-1,17-1 17,18 1-17,0 0 1,0-1 0,-18 18-1,18-17 16,0 35-15,0 18 0,36-19-1,-19 1 1,1-53-16,0 53 16,35-35-1,-18-18 1,71 0-1,35 18 17,123-18-17,-158 17 1,-70-17 0,-19 0 155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BEBD2A57-EA97-444E-9A66-17DB0157DC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25" tIns="46914" rIns="93825" bIns="46914" numCol="1" anchor="t" anchorCtr="0" compatLnSpc="1">
            <a:prstTxWarp prst="textNoShape">
              <a:avLst/>
            </a:prstTxWarp>
          </a:bodyPr>
          <a:lstStyle>
            <a:lvl1pPr defTabSz="938445">
              <a:defRPr sz="1300" b="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D675B46A-F313-4FE5-8EBC-07954A01A35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4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25" tIns="46914" rIns="93825" bIns="46914" numCol="1" anchor="t" anchorCtr="0" compatLnSpc="1">
            <a:prstTxWarp prst="textNoShape">
              <a:avLst/>
            </a:prstTxWarp>
          </a:bodyPr>
          <a:lstStyle>
            <a:lvl1pPr algn="r" defTabSz="938445">
              <a:defRPr sz="1300" b="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83D51A8A-3FC0-45EC-983C-C1ADF616A37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38875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5886AC57-A564-43E8-BBFE-79075FBE577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9" y="4448175"/>
            <a:ext cx="519112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25" tIns="46914" rIns="93825" bIns="46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4E2BB827-363C-45B7-B1F6-56E88D40635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4763"/>
            <a:ext cx="30670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25" tIns="46914" rIns="93825" bIns="46914" numCol="1" anchor="b" anchorCtr="0" compatLnSpc="1">
            <a:prstTxWarp prst="textNoShape">
              <a:avLst/>
            </a:prstTxWarp>
          </a:bodyPr>
          <a:lstStyle>
            <a:lvl1pPr defTabSz="938445">
              <a:defRPr sz="1300" b="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D2F7D586-851D-4A3C-BB34-205B034F96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894763"/>
            <a:ext cx="30670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25" tIns="46914" rIns="93825" bIns="46914" numCol="1" anchor="b" anchorCtr="0" compatLnSpc="1">
            <a:prstTxWarp prst="textNoShape">
              <a:avLst/>
            </a:prstTxWarp>
          </a:bodyPr>
          <a:lstStyle>
            <a:lvl1pPr algn="r" defTabSz="937011">
              <a:defRPr sz="1300" b="0" i="0"/>
            </a:lvl1pPr>
          </a:lstStyle>
          <a:p>
            <a:pPr>
              <a:defRPr/>
            </a:pPr>
            <a:fld id="{2DB2441E-C148-4302-AD84-41947580EE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324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DB23999-BF99-41BE-859D-E2A1FB317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4935" indent="-27764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5068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2362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9655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014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373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32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1091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14E8B1-D9D4-49D4-8B02-09678FF5991B}" type="slidenum">
              <a:rPr lang="en-US" altLang="en-US" sz="1300" b="0" i="0"/>
              <a:pPr/>
              <a:t>5</a:t>
            </a:fld>
            <a:endParaRPr lang="en-US" altLang="en-US" sz="1300" b="0" i="0" dirty="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458A937-6D4D-43C7-A6D5-9E4AB128D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52CBCC9-006C-4B39-A2A6-DBE028898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3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DB23999-BF99-41BE-859D-E2A1FB317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4935" indent="-27764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5068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2362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9655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014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373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32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1091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14E8B1-D9D4-49D4-8B02-09678FF5991B}" type="slidenum">
              <a:rPr lang="en-US" altLang="en-US" sz="1300" b="0" i="0"/>
              <a:pPr/>
              <a:t>15</a:t>
            </a:fld>
            <a:endParaRPr lang="en-US" altLang="en-US" sz="1300" b="0" i="0" dirty="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458A937-6D4D-43C7-A6D5-9E4AB128D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52CBCC9-006C-4B39-A2A6-DBE028898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2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38875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B2441E-C148-4302-AD84-41947580EE96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837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B2441E-C148-4302-AD84-41947580EE96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022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D70EF48F-2D23-4A29-9145-FF3A65166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98420" indent="-268258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76201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7952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39702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96849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53997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11144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68292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AEFDA4-671B-4EA8-88E4-13788245EA6D}" type="slidenum">
              <a:rPr lang="en-US" altLang="en-US" sz="1300" b="0" i="0"/>
              <a:pPr/>
              <a:t>28</a:t>
            </a:fld>
            <a:endParaRPr lang="en-US" altLang="en-US" sz="1300" b="0" i="0" dirty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7AAA41D-3F01-46B4-98EA-5B2EE1E76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6FE2B19-1EDB-42D0-9552-4903408E7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3797" name="Footer Placeholder 4">
            <a:extLst>
              <a:ext uri="{FF2B5EF4-FFF2-40B4-BE49-F238E27FC236}">
                <a16:creationId xmlns:a16="http://schemas.microsoft.com/office/drawing/2014/main" id="{81E900D9-EF4A-4F89-95DB-EBCBAAA82C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98420" indent="-268258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76201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7952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39702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96849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53997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11144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68292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0" i="0" dirty="0"/>
              <a:t>Bob Harris, CAE        www.nonprofitcenter.com                  bob@rchcae.com</a:t>
            </a:r>
          </a:p>
        </p:txBody>
      </p:sp>
      <p:sp>
        <p:nvSpPr>
          <p:cNvPr id="33798" name="Header Placeholder 5">
            <a:extLst>
              <a:ext uri="{FF2B5EF4-FFF2-40B4-BE49-F238E27FC236}">
                <a16:creationId xmlns:a16="http://schemas.microsoft.com/office/drawing/2014/main" id="{7D32455B-F21C-4F4A-92C1-0BA56A8809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98420" indent="-268258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76201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7952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39702" indent="-214289" defTabSz="907946"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96849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53997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11144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68292" indent="-214289" defTabSz="907946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0" i="0" dirty="0"/>
              <a:t>Leadership Roles and Goals (4-11)</a:t>
            </a:r>
          </a:p>
        </p:txBody>
      </p:sp>
    </p:spTree>
    <p:extLst>
      <p:ext uri="{BB962C8B-B14F-4D97-AF65-F5344CB8AC3E}">
        <p14:creationId xmlns:p14="http://schemas.microsoft.com/office/powerpoint/2010/main" val="8980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DB23999-BF99-41BE-859D-E2A1FB317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4935" indent="-27764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5068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2362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9655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014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373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32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1091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14E8B1-D9D4-49D4-8B02-09678FF5991B}" type="slidenum">
              <a:rPr lang="en-US" altLang="en-US" sz="1300" b="0" i="0"/>
              <a:pPr/>
              <a:t>30</a:t>
            </a:fld>
            <a:endParaRPr lang="en-US" altLang="en-US" sz="1300" b="0" i="0" dirty="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458A937-6D4D-43C7-A6D5-9E4AB128D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52CBCC9-006C-4B39-A2A6-DBE028898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84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DB23999-BF99-41BE-859D-E2A1FB317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4935" indent="-27764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5068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2362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9655" indent="-220482" defTabSz="955417"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014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373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32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1091" indent="-220482" defTabSz="955417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14E8B1-D9D4-49D4-8B02-09678FF5991B}" type="slidenum">
              <a:rPr lang="en-US" altLang="en-US" sz="1300" b="0" i="0"/>
              <a:pPr/>
              <a:t>33</a:t>
            </a:fld>
            <a:endParaRPr lang="en-US" altLang="en-US" sz="1300" b="0" i="0" dirty="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458A937-6D4D-43C7-A6D5-9E4AB128D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52CBCC9-006C-4B39-A2A6-DBE028898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1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9417F3-3476-4B7A-822F-148ABE4A8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BA10B4-8092-4D14-BFC2-15BE53162F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1DAD16-E652-4E36-805E-4D12CC88D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C7AB5-E041-4336-8738-010FD992CA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226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FC77AE-0454-4D3D-BD76-446E4928D7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FBF340-B2AF-49E8-821C-12B9E2685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1F584F-42B9-4F99-9BE8-7450D11CE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87DE3-D657-4672-BCE0-25A1C781D02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552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8194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82550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132513-C55E-4CA4-8C50-70F2F1EFE5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C305B3-5AE1-4598-9FA8-E538F1614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2BD986-BA83-479E-B94F-CC6557D69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FF0A9-75C0-4C1C-BA34-3F0C027F0D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9931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763107" y="2273300"/>
            <a:ext cx="5949696" cy="3555206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5603" y="2592164"/>
            <a:ext cx="3975100" cy="1558925"/>
          </a:xfrm>
        </p:spPr>
        <p:txBody>
          <a:bodyPr>
            <a:normAutofit/>
          </a:bodyPr>
          <a:lstStyle>
            <a:lvl1pPr marL="42863" indent="0" algn="l" defTabSz="685800" rtl="0" eaLnBrk="1" latinLnBrk="0" hangingPunct="1">
              <a:spcBef>
                <a:spcPct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4" y="4571777"/>
            <a:ext cx="3966633" cy="942975"/>
          </a:xfrm>
        </p:spPr>
        <p:txBody>
          <a:bodyPr>
            <a:noAutofit/>
          </a:bodyPr>
          <a:lstStyle>
            <a:lvl1pPr marL="0" algn="l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l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algn="l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algn="l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algn="l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9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ABDFDE-D241-4A5C-99AB-6E93163973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41444B-0BA2-469D-9683-327CE19CB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DF7EE-B1A0-4BB5-AF9C-55A286DE80B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1594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52E3EA-A30A-4B89-BEE3-141C389F13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1C0086-9F1F-4B32-830E-76BC867B0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6F9EE9-1CB0-4BCA-8638-5C30B258A4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2E757-C52C-4DB0-9FDF-F0097B8B09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13499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320" y="1871831"/>
            <a:ext cx="9660804" cy="33106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320" y="461115"/>
            <a:ext cx="835439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1098539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4AE713-69CD-3D48-BBED-22F111AAD7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76BBDC-67CC-9441-955C-09172269E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073" y="1572127"/>
            <a:ext cx="10215855" cy="349683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1B25A"/>
              </a:buClr>
              <a:buFont typeface="Wingdings" pitchFamily="2" charset="2"/>
              <a:buChar char="§"/>
              <a:defRPr b="1" i="0">
                <a:solidFill>
                  <a:srgbClr val="17396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E1B25A"/>
              </a:buClr>
              <a:buFont typeface="Wingdings" pitchFamily="2" charset="2"/>
              <a:buChar char="§"/>
              <a:defRPr b="1" i="0">
                <a:solidFill>
                  <a:srgbClr val="17396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rgbClr val="E1B25A"/>
              </a:buClr>
              <a:buFont typeface="Wingdings" pitchFamily="2" charset="2"/>
              <a:buChar char="§"/>
              <a:defRPr b="1" i="0">
                <a:solidFill>
                  <a:srgbClr val="17396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E1B25A"/>
              </a:buClr>
              <a:buFont typeface="Wingdings" pitchFamily="2" charset="2"/>
              <a:buChar char="§"/>
              <a:defRPr b="1" i="0">
                <a:solidFill>
                  <a:srgbClr val="17396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rgbClr val="E1B25A"/>
              </a:buClr>
              <a:buFont typeface="Wingdings" pitchFamily="2" charset="2"/>
              <a:buChar char="§"/>
              <a:defRPr b="1" i="0">
                <a:solidFill>
                  <a:srgbClr val="17396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23">
            <a:extLst>
              <a:ext uri="{FF2B5EF4-FFF2-40B4-BE49-F238E27FC236}">
                <a16:creationId xmlns:a16="http://schemas.microsoft.com/office/drawing/2014/main" id="{0AD7A116-2319-5B49-898A-A6F333C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81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17396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A2F039C3-A9D7-0245-9D19-89D977C47F41}"/>
              </a:ext>
            </a:extLst>
          </p:cNvPr>
          <p:cNvSpPr txBox="1">
            <a:spLocks/>
          </p:cNvSpPr>
          <p:nvPr userDrawn="1"/>
        </p:nvSpPr>
        <p:spPr>
          <a:xfrm>
            <a:off x="9319441" y="6408821"/>
            <a:ext cx="2626583" cy="4491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E1B25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Slide </a:t>
            </a:r>
            <a:fld id="{C9C5E220-BBBC-1E46-9242-49D003DA6AF4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1784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2C840F-0766-4938-B011-53549C734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695E63-85E4-4C6C-997A-E45354624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2FDB51-BD1F-45CA-B0CE-C303E20A5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8FA86-0A81-4755-A06A-D62479D96D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5222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CC106-76EE-4282-BC3C-40966980A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534317-3A20-43BF-B7E3-543ECE562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2C2B55-6483-4EF7-B01E-9DF0ACD92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698D6-447C-4CD5-9710-8231FD817C7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8448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506F1F-4C16-4EDD-9977-30CC298C5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87600-0C45-4F0E-84E3-0C4853A97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6A35B0-CEBF-41AF-8BF5-D2CD2FDFC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655A5-BCC5-4996-B5CD-9505EFF27C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914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F6DA7-61FD-41A5-92E4-614888BFC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D28F8D-795D-43CD-A504-BE377B3B1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DAE2B4-7EC7-4247-92F8-9B819F60E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D6B1-656B-48B7-80EF-F4930521F5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3476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DDA1C-28A0-4E39-A4D1-437A97ACE6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E32C44-2004-4E88-8BAC-47B6D5487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A1596C-483C-463A-8842-115A93EB1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BBB4-1B8F-4A3B-87DC-C43795B5B2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7910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E1EE464-E7AF-4993-9D81-76E541C03D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5BEF8A-8E81-4E94-96E7-B9B8D01D30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3C2E1F-59D1-4429-B356-4929489473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A52EC-430B-430A-AF19-C568206A32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6091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5C5ED8-14B1-45A3-8F6F-C7CE733AA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1AB373-330F-4A4A-8E35-EDBEA1ED8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84D32C-9CBF-4E43-930A-B0D1ECEF6B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6CE78-69BF-4859-987E-A6A293EF91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252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F66589-8E8D-4E60-AA1D-3479BDC826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56E1BD-D4A5-40DD-8DD2-DBC9DCEA8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4A18037-810E-4535-92E7-9E231EE3C6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57AA6-EC19-47F8-846F-98DE2DA933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549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7A0599-0AD3-4D21-BCFE-23041CB25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E8D4D-86FE-49BB-B16C-F85596FD9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F33ECD-D839-4856-AC37-1D179291A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55F7-B31B-4590-85D0-50A98B74FE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4067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F9A40-08B3-4E1E-A517-EDDEA9DAB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37B6A-EB11-4509-AC6F-CA6BD4FC05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970FE7-296A-4418-9651-84A39637C6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A322F-F54A-4408-BA07-945D2C65C03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9668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168447-9C2D-4941-AA10-26B12CC28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15D884-385C-4A59-82AB-22B1D8D270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B1072D-8AF4-4115-B00F-52A530836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F883-0E8A-4B18-B2B5-E72B22EAA42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9181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F3F810-4DF6-4282-8836-9DA32A2DD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89DAF8-8ABB-426F-A44B-E8331E896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45F854-E677-49E0-8ECB-766030935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80A59-0A72-4DF4-90E6-CDF3C41229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498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F07FD9-1B0D-4B42-9210-843BB512A6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6554C8-0312-445D-B9B0-58BE45DB9B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E8D446-70B3-481E-940B-C0416D671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03876-F4DE-46A8-85B4-6AC08F5C1E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550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0BF97-8F4A-4BCB-8CA8-41DF8D829D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5BFE4-7039-469A-BB86-8901D32D1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85C10-14F0-44D1-B55E-94CE4FDDCE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0AE1A-D252-4AE7-8DFC-1C469FE5DE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387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08BA65-71A6-4866-95D6-28A37DB42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FF3E811-E277-4647-820B-9947C7BBC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C90F14-34DF-4815-B210-4BDAC45D4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27377-6AD5-4409-8F40-444FC05178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533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AD1C32-6D9B-4C43-977F-C8A381A849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EADEC4-86E8-4F7A-A91F-D0D9D052A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43E9FB-B821-4DA5-BF50-6D81C995E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2DB21-2105-4084-89C7-750388F134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968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99740D-D123-42FD-BE74-611FF38050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694659-7A23-4B5A-B239-434C58484F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77D614-B560-45C0-9C7B-E1E6D0308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7F758-30E8-4C77-BCA1-C06960C89F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923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EB3E3-00F3-4610-A001-2C46125B8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248C6-57F6-4AB5-8226-944A6B5AD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51292-6526-45D9-B53B-74F58408A9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F2539-F96F-4621-9624-FFA0B0FC43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401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C6AE6-2DE8-4FEA-BB5E-ABBA30BC5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6068D-DE43-4B91-829F-78338E129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3EBFAC-24CB-4589-B9F7-ADEF99D85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A2FAB-6626-46BD-8A24-2A538C4D25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933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BEFC292A-CBC5-4A7B-BBF4-5330F87B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ABD5B030-79FB-4CD3-AE9A-392381B95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0"/>
            <a:ext cx="1127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635131F-899A-4555-81FC-5724E8692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392238"/>
            <a:ext cx="11176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29826F9-F5D1-4A0F-A47E-E7B32DD3CB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F2C7D5B-F0F7-42DC-8CBE-8FFE14F5A6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957A3E-1115-429F-BB6A-8EE689F77B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>
              <a:defRPr/>
            </a:pPr>
            <a:fld id="{DEAF996B-7D15-4179-BF69-3AA94EDE98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745091-713C-47F5-9621-4DCD8E546F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750015"/>
            <a:ext cx="1657350" cy="106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873" r:id="rId1"/>
    <p:sldLayoutId id="2147493874" r:id="rId2"/>
    <p:sldLayoutId id="2147493875" r:id="rId3"/>
    <p:sldLayoutId id="2147493876" r:id="rId4"/>
    <p:sldLayoutId id="2147493877" r:id="rId5"/>
    <p:sldLayoutId id="2147493878" r:id="rId6"/>
    <p:sldLayoutId id="2147493879" r:id="rId7"/>
    <p:sldLayoutId id="2147493880" r:id="rId8"/>
    <p:sldLayoutId id="2147493881" r:id="rId9"/>
    <p:sldLayoutId id="2147493882" r:id="rId10"/>
    <p:sldLayoutId id="2147493883" r:id="rId11"/>
    <p:sldLayoutId id="2147493902" r:id="rId12"/>
    <p:sldLayoutId id="2147493906" r:id="rId13"/>
    <p:sldLayoutId id="2147493908" r:id="rId14"/>
    <p:sldLayoutId id="2147493909" r:id="rId15"/>
    <p:sldLayoutId id="214749391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F93CC43-E48A-45E3-BB4E-784073190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F5E9E6E-C455-4E68-B499-5C8B35126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076" name="Rectangle 4">
            <a:extLst>
              <a:ext uri="{FF2B5EF4-FFF2-40B4-BE49-F238E27FC236}">
                <a16:creationId xmlns:a16="http://schemas.microsoft.com/office/drawing/2014/main" id="{A9F0D5C5-0551-4855-BB99-4DFFEE98B4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7077" name="Rectangle 5">
            <a:extLst>
              <a:ext uri="{FF2B5EF4-FFF2-40B4-BE49-F238E27FC236}">
                <a16:creationId xmlns:a16="http://schemas.microsoft.com/office/drawing/2014/main" id="{EDCB574B-AC8B-4F87-9137-08EAF6FC40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7078" name="Rectangle 6">
            <a:extLst>
              <a:ext uri="{FF2B5EF4-FFF2-40B4-BE49-F238E27FC236}">
                <a16:creationId xmlns:a16="http://schemas.microsoft.com/office/drawing/2014/main" id="{4BD2ADDF-95D9-4A6C-8E68-3EF31561DD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>
              <a:defRPr/>
            </a:pPr>
            <a:fld id="{05DC2323-50FE-4E5B-85DC-25E462D28C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84" r:id="rId1"/>
    <p:sldLayoutId id="2147493885" r:id="rId2"/>
    <p:sldLayoutId id="2147493886" r:id="rId3"/>
    <p:sldLayoutId id="2147493887" r:id="rId4"/>
    <p:sldLayoutId id="2147493888" r:id="rId5"/>
    <p:sldLayoutId id="2147493889" r:id="rId6"/>
    <p:sldLayoutId id="2147493890" r:id="rId7"/>
    <p:sldLayoutId id="2147493891" r:id="rId8"/>
    <p:sldLayoutId id="2147493892" r:id="rId9"/>
    <p:sldLayoutId id="2147493893" r:id="rId10"/>
    <p:sldLayoutId id="214749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ropbox.com/s/gzswr7r1w87acb8/Board%20Orientation%20Workbook%202021%20Final.pdf?dl=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3101-E5B0-5A45-B145-8990C0970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One </a:t>
            </a:r>
            <a:r>
              <a:rPr lang="en-US"/>
              <a:t>Last Zoom!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1B523-B34E-9B45-A04C-36C6DB1034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Bob Harris, CAE</a:t>
            </a:r>
          </a:p>
          <a:p>
            <a:r>
              <a:rPr lang="en-US" dirty="0"/>
              <a:t>www.nonprofitcenter.com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387C7-4C2D-9841-9925-1FD2C61E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0356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BF85E-16F6-41A0-8442-A551BC596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60" y="0"/>
            <a:ext cx="841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88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EB15EC53-90CC-43E6-B0D6-CBF67511A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1600"/>
            <a:ext cx="11277600" cy="279400"/>
          </a:xfrm>
        </p:spPr>
        <p:txBody>
          <a:bodyPr/>
          <a:lstStyle/>
          <a:p>
            <a:r>
              <a:rPr lang="en-US" altLang="en-US"/>
              <a:t>Performance Dashboard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C053D64B-BE13-43A4-9276-0BAD1550D2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E839C158-7512-4FDE-9A5B-7117A445E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685800"/>
            <a:ext cx="9067800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096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B871B7C8-E0B9-4555-9A5E-888F90380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62275" y="3581400"/>
            <a:ext cx="4437966" cy="914400"/>
          </a:xfrm>
        </p:spPr>
        <p:txBody>
          <a:bodyPr/>
          <a:lstStyle/>
          <a:p>
            <a:pPr algn="l"/>
            <a:r>
              <a:rPr lang="en-US" altLang="en-US" dirty="0"/>
              <a:t>Info Graphic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sz="2000" b="0" dirty="0"/>
              <a:t>Communicate Strength</a:t>
            </a:r>
            <a:br>
              <a:rPr lang="en-US" altLang="en-US" sz="2000" b="0" dirty="0"/>
            </a:br>
            <a:r>
              <a:rPr lang="en-US" altLang="en-US" sz="2000" b="0" dirty="0"/>
              <a:t>Economic Impact</a:t>
            </a:r>
            <a:br>
              <a:rPr lang="en-US" altLang="en-US" sz="2000" b="0" dirty="0"/>
            </a:br>
            <a:r>
              <a:rPr lang="en-US" altLang="en-US" sz="2000" b="0" dirty="0"/>
              <a:t>Easy to Read/Visualize</a:t>
            </a:r>
            <a:br>
              <a:rPr lang="en-US" altLang="en-US" sz="2000" b="0" dirty="0"/>
            </a:br>
            <a:r>
              <a:rPr lang="en-US" altLang="en-US" sz="2000" b="0" dirty="0"/>
              <a:t>Website/Billing Notices/Meetings</a:t>
            </a:r>
            <a:br>
              <a:rPr lang="en-US" altLang="en-US" b="0" dirty="0"/>
            </a:br>
            <a:br>
              <a:rPr lang="en-US" altLang="en-US" b="0" dirty="0"/>
            </a:br>
            <a:br>
              <a:rPr lang="en-US" altLang="en-US" b="0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27927-2D33-4C5D-B3F7-E864C339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635136" cy="5940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B3FD1-8B91-43AD-944A-16A681F8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382776"/>
            <a:ext cx="4071034" cy="5359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40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319933FA-7E15-4601-A9AB-1373FAE99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00" y="304800"/>
            <a:ext cx="6604000" cy="914400"/>
          </a:xfrm>
        </p:spPr>
        <p:txBody>
          <a:bodyPr/>
          <a:lstStyle/>
          <a:p>
            <a:r>
              <a:rPr lang="en-US" altLang="en-US"/>
              <a:t>Info-Graphics</a:t>
            </a:r>
          </a:p>
        </p:txBody>
      </p:sp>
      <p:sp>
        <p:nvSpPr>
          <p:cNvPr id="106499" name="Content Placeholder 2">
            <a:extLst>
              <a:ext uri="{FF2B5EF4-FFF2-40B4-BE49-F238E27FC236}">
                <a16:creationId xmlns:a16="http://schemas.microsoft.com/office/drawing/2014/main" id="{A0E89485-C63C-496D-BAC5-2FD8DE4D93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6500" name="Picture 4">
            <a:extLst>
              <a:ext uri="{FF2B5EF4-FFF2-40B4-BE49-F238E27FC236}">
                <a16:creationId xmlns:a16="http://schemas.microsoft.com/office/drawing/2014/main" id="{5385A380-B395-45B0-B071-CCCFE263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533400"/>
            <a:ext cx="4319587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6">
            <a:extLst>
              <a:ext uri="{FF2B5EF4-FFF2-40B4-BE49-F238E27FC236}">
                <a16:creationId xmlns:a16="http://schemas.microsoft.com/office/drawing/2014/main" id="{822A523C-4481-4A3D-9DAA-C95E1F46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50938"/>
            <a:ext cx="431958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35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7391400" cy="914400"/>
          </a:xfrm>
        </p:spPr>
        <p:txBody>
          <a:bodyPr/>
          <a:lstStyle/>
          <a:p>
            <a:r>
              <a:rPr lang="en-US" altLang="en-US" sz="3600" dirty="0"/>
              <a:t>Sponsor Opportunity Menu</a:t>
            </a:r>
          </a:p>
        </p:txBody>
      </p:sp>
      <p:sp>
        <p:nvSpPr>
          <p:cNvPr id="14336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857385C-3C95-4B22-8A37-A8B428DED6AB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en-US" alt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9C991-46EE-482A-BAFC-79725A47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3156083" cy="3458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C9E31-5B37-419A-B4A4-4F012559B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14400"/>
            <a:ext cx="5867400" cy="6336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69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51A7AC-5AF9-4C74-9AB2-3D4F4BC25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5" y="0"/>
            <a:ext cx="4662488" cy="320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Title 1">
            <a:extLst>
              <a:ext uri="{FF2B5EF4-FFF2-40B4-BE49-F238E27FC236}">
                <a16:creationId xmlns:a16="http://schemas.microsoft.com/office/drawing/2014/main" id="{55F94628-83F8-4ADD-8C14-0A997B8C28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000" y="304800"/>
            <a:ext cx="8102600" cy="914400"/>
          </a:xfrm>
        </p:spPr>
        <p:txBody>
          <a:bodyPr/>
          <a:lstStyle/>
          <a:p>
            <a:r>
              <a:rPr lang="en-US" altLang="en-US" dirty="0"/>
              <a:t>Sponsor </a:t>
            </a:r>
            <a:br>
              <a:rPr lang="en-US" altLang="en-US" dirty="0"/>
            </a:br>
            <a:r>
              <a:rPr lang="en-US" altLang="en-US" dirty="0"/>
              <a:t>Opportunity Menu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8B0D2-35EF-4721-A9D6-AE1C19B0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2454275"/>
            <a:ext cx="11680825" cy="411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B39C6-FC29-4E43-9B99-DFA9EDDC0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3" y="0"/>
            <a:ext cx="1852612" cy="21478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32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3584116-35EF-498F-B4CE-6387DC5D2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D7898E7-232C-4674-A5B1-B34F62ACD6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3556" name="Picture 4" descr="MCBS00870_0000[1]">
            <a:extLst>
              <a:ext uri="{FF2B5EF4-FFF2-40B4-BE49-F238E27FC236}">
                <a16:creationId xmlns:a16="http://schemas.microsoft.com/office/drawing/2014/main" id="{5DC3B25D-8720-4094-887F-CB324E01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8027A6C5-5AB4-46AC-B395-DE42BCEBF96D}"/>
              </a:ext>
            </a:extLst>
          </p:cNvPr>
          <p:cNvSpPr txBox="1">
            <a:spLocks noChangeArrowheads="1"/>
          </p:cNvSpPr>
          <p:nvPr/>
        </p:nvSpPr>
        <p:spPr bwMode="auto">
          <a:xfrm rot="-413096">
            <a:off x="4462709" y="1323920"/>
            <a:ext cx="37480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Bradley Hand ITC" panose="03070402050302030203" pitchFamily="66" charset="0"/>
              </a:rPr>
              <a:t>Board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Bradley Hand ITC" panose="03070402050302030203" pitchFamily="66" charset="0"/>
              </a:rPr>
              <a:t>Refresh</a:t>
            </a:r>
            <a:endParaRPr lang="en-US" altLang="en-US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661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B1C7-0004-405E-ACE1-A9734B82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EE7EF49B-8A4C-435E-9D42-BA0E487323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1988" name="Picture 2" descr="No alternative text description for this image">
            <a:extLst>
              <a:ext uri="{FF2B5EF4-FFF2-40B4-BE49-F238E27FC236}">
                <a16:creationId xmlns:a16="http://schemas.microsoft.com/office/drawing/2014/main" id="{C9B61D08-24A5-4F79-A918-290CB5649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511"/>
            <a:ext cx="90678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4464F-2B1D-494C-8EB5-684B22D70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425" y="85725"/>
            <a:ext cx="908050" cy="1206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81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Running a board meeting is a simple task using Robert’s Rules of Orders.">
            <a:extLst>
              <a:ext uri="{FF2B5EF4-FFF2-40B4-BE49-F238E27FC236}">
                <a16:creationId xmlns:a16="http://schemas.microsoft.com/office/drawing/2014/main" id="{4BCCF45A-A153-4002-97EB-0800F35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3909"/>
          <a:stretch>
            <a:fillRect/>
          </a:stretch>
        </p:blipFill>
        <p:spPr bwMode="auto">
          <a:xfrm>
            <a:off x="2743200" y="1143000"/>
            <a:ext cx="6781800" cy="47603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7" name="Title 2">
            <a:extLst>
              <a:ext uri="{FF2B5EF4-FFF2-40B4-BE49-F238E27FC236}">
                <a16:creationId xmlns:a16="http://schemas.microsoft.com/office/drawing/2014/main" id="{8C7E2D25-CB94-4A12-A548-7C2B6D0A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1750"/>
            <a:ext cx="8458200" cy="914400"/>
          </a:xfrm>
        </p:spPr>
        <p:txBody>
          <a:bodyPr/>
          <a:lstStyle/>
          <a:p>
            <a:r>
              <a:rPr lang="en-US" altLang="en-US" dirty="0"/>
              <a:t>Will you serve on our board? </a:t>
            </a:r>
          </a:p>
        </p:txBody>
      </p:sp>
    </p:spTree>
    <p:extLst>
      <p:ext uri="{BB962C8B-B14F-4D97-AF65-F5344CB8AC3E}">
        <p14:creationId xmlns:p14="http://schemas.microsoft.com/office/powerpoint/2010/main" val="96574227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ECD65447-02BC-4A54-9ADA-DC16544F2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11277600" cy="914400"/>
          </a:xfrm>
        </p:spPr>
        <p:txBody>
          <a:bodyPr/>
          <a:lstStyle/>
          <a:p>
            <a:r>
              <a:rPr lang="en-US" altLang="en-US" sz="4800" dirty="0"/>
              <a:t>Describing Board Protections</a:t>
            </a:r>
          </a:p>
        </p:txBody>
      </p:sp>
      <p:sp>
        <p:nvSpPr>
          <p:cNvPr id="59395" name="Content Placeholder 1">
            <a:extLst>
              <a:ext uri="{FF2B5EF4-FFF2-40B4-BE49-F238E27FC236}">
                <a16:creationId xmlns:a16="http://schemas.microsoft.com/office/drawing/2014/main" id="{BE785BC4-DDE1-4B11-B286-90A3AC9B5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600200"/>
            <a:ext cx="9118600" cy="4572000"/>
          </a:xfrm>
        </p:spPr>
        <p:txBody>
          <a:bodyPr/>
          <a:lstStyle/>
          <a:p>
            <a:pPr marL="914400" indent="-914400">
              <a:buFont typeface="Times New Roman" panose="02020603050405020304" pitchFamily="18" charset="0"/>
              <a:buAutoNum type="arabicPeriod"/>
              <a:defRPr/>
            </a:pPr>
            <a:r>
              <a:rPr lang="en-US" altLang="en-US" dirty="0"/>
              <a:t>Directors and Officers (D&amp;O) </a:t>
            </a:r>
          </a:p>
          <a:p>
            <a:pPr marL="914400" indent="-914400">
              <a:buFont typeface="Times New Roman" panose="02020603050405020304" pitchFamily="18" charset="0"/>
              <a:buAutoNum type="arabicPeriod"/>
              <a:defRPr/>
            </a:pPr>
            <a:r>
              <a:rPr lang="en-US" altLang="en-US" dirty="0"/>
              <a:t>Incorporated</a:t>
            </a:r>
          </a:p>
          <a:p>
            <a:pPr marL="914400" indent="-914400">
              <a:buFont typeface="Times New Roman" panose="02020603050405020304" pitchFamily="18" charset="0"/>
              <a:buAutoNum type="arabicPeriod"/>
              <a:defRPr/>
            </a:pPr>
            <a:r>
              <a:rPr lang="en-US" altLang="en-US" dirty="0"/>
              <a:t>Indemnification </a:t>
            </a:r>
          </a:p>
          <a:p>
            <a:pPr marL="914400" indent="-914400">
              <a:buFont typeface="Times New Roman" panose="02020603050405020304" pitchFamily="18" charset="0"/>
              <a:buAutoNum type="arabicPeriod"/>
              <a:defRPr/>
            </a:pPr>
            <a:r>
              <a:rPr lang="en-US" altLang="en-US" dirty="0"/>
              <a:t>Volunteer Immunity (gov. docs)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5BFC-4894-409C-A201-7FCCC0474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146901"/>
            <a:ext cx="892768" cy="11861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428" y="4419600"/>
            <a:ext cx="1958510" cy="2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051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75D2E25-071B-4BDF-BC75-697AD6175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1277600" cy="914400"/>
          </a:xfrm>
        </p:spPr>
        <p:txBody>
          <a:bodyPr/>
          <a:lstStyle/>
          <a:p>
            <a:r>
              <a:rPr lang="en-US" altLang="en-US"/>
              <a:t>ELMO</a:t>
            </a:r>
          </a:p>
        </p:txBody>
      </p:sp>
      <p:pic>
        <p:nvPicPr>
          <p:cNvPr id="25603" name="Picture 3" descr="A red stuffed animal&#10;&#10;Description automatically generated with low confidence">
            <a:extLst>
              <a:ext uri="{FF2B5EF4-FFF2-40B4-BE49-F238E27FC236}">
                <a16:creationId xmlns:a16="http://schemas.microsoft.com/office/drawing/2014/main" id="{CB993D3D-88B1-46EB-986D-B4266834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762000"/>
            <a:ext cx="4400550" cy="58674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48A742F0-7E9F-4D9B-9C00-0B7AD2246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310234"/>
            <a:ext cx="3209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Enough, let’s move on. </a:t>
            </a:r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734D8050-F843-4D01-A728-541F7888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9907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9365C-30BE-4A72-91D1-136518086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1600200"/>
            <a:ext cx="2740458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278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466"/>
            <a:ext cx="11277600" cy="914400"/>
          </a:xfrm>
        </p:spPr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447800"/>
            <a:ext cx="8864600" cy="5105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Pandemic Rebound - “Victory Tour”</a:t>
            </a:r>
          </a:p>
          <a:p>
            <a:pPr>
              <a:lnSpc>
                <a:spcPct val="150000"/>
              </a:lnSpc>
            </a:pPr>
            <a:r>
              <a:rPr lang="en-US" b="1" dirty="0"/>
              <a:t>Board Refresh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Strategic Update </a:t>
            </a:r>
            <a:r>
              <a:rPr lang="en-US" dirty="0"/>
              <a:t>(G.P.S.)</a:t>
            </a:r>
          </a:p>
        </p:txBody>
      </p:sp>
    </p:spTree>
    <p:extLst>
      <p:ext uri="{BB962C8B-B14F-4D97-AF65-F5344CB8AC3E}">
        <p14:creationId xmlns:p14="http://schemas.microsoft.com/office/powerpoint/2010/main" val="3767133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57E6AAAB-F98C-42F6-8217-E6DF51255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000" y="304800"/>
            <a:ext cx="11277600" cy="457200"/>
          </a:xfrm>
        </p:spPr>
        <p:txBody>
          <a:bodyPr/>
          <a:lstStyle/>
          <a:p>
            <a:r>
              <a:rPr lang="en-US" altLang="en-US"/>
              <a:t>Analysis Paralysis</a:t>
            </a:r>
          </a:p>
        </p:txBody>
      </p:sp>
      <p:pic>
        <p:nvPicPr>
          <p:cNvPr id="19459" name="Picture 2" descr="iTWire - Release yourself from analysis paralysis">
            <a:extLst>
              <a:ext uri="{FF2B5EF4-FFF2-40B4-BE49-F238E27FC236}">
                <a16:creationId xmlns:a16="http://schemas.microsoft.com/office/drawing/2014/main" id="{CC8D1367-EE86-4928-90B7-B8011EA1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2400">
            <a:off x="596900" y="3697288"/>
            <a:ext cx="2563813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5689F684-3BA5-4437-84F7-B353D55C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733800"/>
            <a:ext cx="264318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ow to avoid analysis paralysis">
            <a:extLst>
              <a:ext uri="{FF2B5EF4-FFF2-40B4-BE49-F238E27FC236}">
                <a16:creationId xmlns:a16="http://schemas.microsoft.com/office/drawing/2014/main" id="{3E457B6A-6E34-4EA2-B8C5-D416E07B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857250"/>
            <a:ext cx="8763000" cy="584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892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1A1363D3-E253-4126-B405-5D167E30D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92075"/>
            <a:ext cx="11277600" cy="914400"/>
          </a:xfrm>
        </p:spPr>
        <p:txBody>
          <a:bodyPr/>
          <a:lstStyle/>
          <a:p>
            <a:r>
              <a:rPr lang="en-US" altLang="en-US" dirty="0"/>
              <a:t>Organization Principles/Guiding Values</a:t>
            </a:r>
          </a:p>
        </p:txBody>
      </p:sp>
      <p:sp>
        <p:nvSpPr>
          <p:cNvPr id="45059" name="Content Placeholder 1">
            <a:extLst>
              <a:ext uri="{FF2B5EF4-FFF2-40B4-BE49-F238E27FC236}">
                <a16:creationId xmlns:a16="http://schemas.microsoft.com/office/drawing/2014/main" id="{A0273B5C-90D5-4DA5-9F10-A7C45C34F1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3275" y="1143000"/>
            <a:ext cx="11176000" cy="5105400"/>
          </a:xfrm>
        </p:spPr>
        <p:txBody>
          <a:bodyPr/>
          <a:lstStyle/>
          <a:p>
            <a:r>
              <a:rPr lang="en-US" altLang="en-US" dirty="0"/>
              <a:t>Diversity - DEI</a:t>
            </a:r>
          </a:p>
          <a:p>
            <a:pPr lvl="1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IDEA  - Inclusion, Diversity, Equity &amp; Action</a:t>
            </a:r>
            <a:endParaRPr lang="en-US" altLang="en-US" dirty="0"/>
          </a:p>
          <a:p>
            <a:r>
              <a:rPr lang="en-US" altLang="en-US" dirty="0"/>
              <a:t>Accountability</a:t>
            </a:r>
          </a:p>
          <a:p>
            <a:r>
              <a:rPr lang="en-US" altLang="en-US" dirty="0"/>
              <a:t>Transparency</a:t>
            </a:r>
          </a:p>
          <a:p>
            <a:r>
              <a:rPr lang="en-US" altLang="en-US" dirty="0"/>
              <a:t>Integrity</a:t>
            </a:r>
          </a:p>
          <a:p>
            <a:r>
              <a:rPr lang="en-US" altLang="en-US" dirty="0"/>
              <a:t>Strategic</a:t>
            </a:r>
          </a:p>
          <a:p>
            <a:r>
              <a:rPr lang="en-US" altLang="en-US" dirty="0"/>
              <a:t>Innovative</a:t>
            </a:r>
          </a:p>
          <a:p>
            <a:r>
              <a:rPr lang="en-US" altLang="en-US" dirty="0"/>
              <a:t>Fund Raising</a:t>
            </a:r>
          </a:p>
        </p:txBody>
      </p:sp>
      <p:pic>
        <p:nvPicPr>
          <p:cNvPr id="96259" name="Picture 2">
            <a:extLst>
              <a:ext uri="{FF2B5EF4-FFF2-40B4-BE49-F238E27FC236}">
                <a16:creationId xmlns:a16="http://schemas.microsoft.com/office/drawing/2014/main" id="{4280C188-9B6C-4263-90D4-4D234646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9563" y="914400"/>
            <a:ext cx="4038600" cy="43894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1" name="Picture 3">
            <a:extLst>
              <a:ext uri="{FF2B5EF4-FFF2-40B4-BE49-F238E27FC236}">
                <a16:creationId xmlns:a16="http://schemas.microsoft.com/office/drawing/2014/main" id="{2BBD9C17-53B0-4326-955A-44507374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503738"/>
            <a:ext cx="19716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19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463F5B57-9549-430C-A7A5-33CBB1EFE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-109538"/>
            <a:ext cx="7886700" cy="990601"/>
          </a:xfrm>
        </p:spPr>
        <p:txBody>
          <a:bodyPr/>
          <a:lstStyle/>
          <a:p>
            <a:r>
              <a:rPr lang="en-US" altLang="en-US" dirty="0"/>
              <a:t>Board Size and Frequency </a:t>
            </a:r>
          </a:p>
        </p:txBody>
      </p:sp>
      <p:pic>
        <p:nvPicPr>
          <p:cNvPr id="4" name="Picture 3" descr="C:\Users\Bob\Dropbox\Camera Uploads\2019-03-12 07.17.12.jpg">
            <a:extLst>
              <a:ext uri="{FF2B5EF4-FFF2-40B4-BE49-F238E27FC236}">
                <a16:creationId xmlns:a16="http://schemas.microsoft.com/office/drawing/2014/main" id="{16EFF8F6-296C-441C-8F61-9AE2883E35F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175" y="904875"/>
            <a:ext cx="6694488" cy="56483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33479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72F2-9162-499F-AB2B-B09E4C57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6838"/>
            <a:ext cx="11277600" cy="914400"/>
          </a:xfrm>
        </p:spPr>
        <p:txBody>
          <a:bodyPr/>
          <a:lstStyle/>
          <a:p>
            <a:r>
              <a:rPr lang="en-US" dirty="0"/>
              <a:t>Director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81C15-7F01-47A5-AB3A-56352C797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5850"/>
            <a:ext cx="11176000" cy="5105400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Trustee</a:t>
            </a:r>
            <a:endParaRPr lang="en-US" dirty="0"/>
          </a:p>
          <a:p>
            <a:pPr lvl="1"/>
            <a:r>
              <a:rPr lang="en-US" i="1" dirty="0"/>
              <a:t>Protect the organization, avoid risk, set the vision</a:t>
            </a:r>
          </a:p>
          <a:p>
            <a:pPr lvl="1"/>
            <a:r>
              <a:rPr lang="en-US" i="1" dirty="0"/>
              <a:t>Legal entity, rely on your legal counsel</a:t>
            </a:r>
          </a:p>
          <a:p>
            <a:endParaRPr lang="en-US" dirty="0"/>
          </a:p>
          <a:p>
            <a:r>
              <a:rPr lang="en-US" b="1" dirty="0">
                <a:highlight>
                  <a:srgbClr val="FFFF00"/>
                </a:highlight>
              </a:rPr>
              <a:t>Fiduciary</a:t>
            </a:r>
            <a:endParaRPr lang="en-US" sz="2800" i="1" dirty="0"/>
          </a:p>
          <a:p>
            <a:pPr lvl="1"/>
            <a:r>
              <a:rPr lang="en-US" i="1" dirty="0"/>
              <a:t>Represent the interests of stakeholders, users</a:t>
            </a:r>
          </a:p>
          <a:p>
            <a:pPr lvl="1"/>
            <a:r>
              <a:rPr lang="en-US" i="1" dirty="0"/>
              <a:t>Avoid conflicts of interest</a:t>
            </a:r>
            <a:endParaRPr lang="en-US" dirty="0"/>
          </a:p>
        </p:txBody>
      </p:sp>
      <p:pic>
        <p:nvPicPr>
          <p:cNvPr id="4" name="Picture 2" descr="MultiBrief: Directors wear many hats">
            <a:extLst>
              <a:ext uri="{FF2B5EF4-FFF2-40B4-BE49-F238E27FC236}">
                <a16:creationId xmlns:a16="http://schemas.microsoft.com/office/drawing/2014/main" id="{D7A3C44A-B129-48A1-AD8B-36310FC4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953000"/>
            <a:ext cx="1269743" cy="163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83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9459" name="Content Placeholder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9460" name="Content Placeholder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304800"/>
            <a:ext cx="8299450" cy="534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50" y="4267200"/>
            <a:ext cx="2065338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283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646" y="905023"/>
            <a:ext cx="8088708" cy="50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5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69470B39-66E3-4305-A132-C5A50E1F1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9699" name="Picture 2" descr="http://www.easyvectors.com/assets/images/vectors/afbig/clipboard-clip-art.jpg">
            <a:extLst>
              <a:ext uri="{FF2B5EF4-FFF2-40B4-BE49-F238E27FC236}">
                <a16:creationId xmlns:a16="http://schemas.microsoft.com/office/drawing/2014/main" id="{2057E832-ED34-439C-A65F-27F5106A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381000"/>
            <a:ext cx="57912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8CA66F-7286-4900-8106-DF66892677B9}"/>
              </a:ext>
            </a:extLst>
          </p:cNvPr>
          <p:cNvSpPr/>
          <p:nvPr/>
        </p:nvSpPr>
        <p:spPr>
          <a:xfrm>
            <a:off x="3733800" y="588963"/>
            <a:ext cx="5029200" cy="600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0" dirty="0"/>
              <a:t>Commitment Form</a:t>
            </a:r>
            <a:br>
              <a:rPr lang="en-US" sz="3200" dirty="0"/>
            </a:br>
            <a:endParaRPr lang="en-US" sz="20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0" i="0" dirty="0"/>
              <a:t>Read and uphold the </a:t>
            </a:r>
            <a:r>
              <a:rPr lang="en-US" sz="2800" i="0" u="sng" dirty="0"/>
              <a:t>governing documents</a:t>
            </a:r>
            <a:r>
              <a:rPr lang="en-US" sz="2800" b="0" i="0" dirty="0"/>
              <a:t>.</a:t>
            </a:r>
            <a:br>
              <a:rPr lang="en-US" sz="2800" b="0" i="0" dirty="0"/>
            </a:br>
            <a:endParaRPr lang="en-US" sz="2800" b="0" i="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0" i="0" dirty="0"/>
              <a:t>Work to advance the </a:t>
            </a:r>
            <a:r>
              <a:rPr lang="en-US" sz="2800" i="0" u="sng" dirty="0"/>
              <a:t>mission</a:t>
            </a:r>
            <a:r>
              <a:rPr lang="en-US" sz="2800" b="0" i="0" u="sng" dirty="0"/>
              <a:t>; </a:t>
            </a:r>
            <a:r>
              <a:rPr lang="en-US" sz="2800" b="0" i="0" dirty="0"/>
              <a:t>serve the </a:t>
            </a:r>
            <a:r>
              <a:rPr lang="en-US" sz="2800" i="0" u="sng" dirty="0"/>
              <a:t>members</a:t>
            </a:r>
            <a:r>
              <a:rPr lang="en-US" sz="2800" b="0" i="0" dirty="0"/>
              <a:t>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0" i="0" dirty="0"/>
              <a:t>Respect </a:t>
            </a:r>
            <a:r>
              <a:rPr lang="en-US" sz="2800" i="0" u="sng" dirty="0"/>
              <a:t>confidentiality</a:t>
            </a:r>
            <a:r>
              <a:rPr lang="en-US" sz="2800" b="0" i="0" dirty="0"/>
              <a:t> of discussions and documents.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b="0" i="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0" i="0" dirty="0"/>
              <a:t>Disclose </a:t>
            </a:r>
            <a:r>
              <a:rPr lang="en-US" sz="2800" i="0" u="sng" dirty="0"/>
              <a:t>conflicts</a:t>
            </a:r>
            <a:r>
              <a:rPr lang="en-US" sz="2800" b="0" i="0" dirty="0"/>
              <a:t> of interest.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0" i="0" dirty="0"/>
              <a:t>Avoid </a:t>
            </a:r>
            <a:r>
              <a:rPr lang="en-US" sz="2800" i="0" u="sng" dirty="0"/>
              <a:t>antitrust</a:t>
            </a:r>
            <a:r>
              <a:rPr lang="en-US" sz="2800" b="0" i="0" dirty="0"/>
              <a:t> violations.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0" u="sng" dirty="0"/>
              <a:t>Support </a:t>
            </a:r>
            <a:r>
              <a:rPr lang="en-US" sz="2800" u="sng" dirty="0"/>
              <a:t>decisions</a:t>
            </a:r>
            <a:r>
              <a:rPr lang="en-US" sz="2800" b="0" u="sng" dirty="0"/>
              <a:t> </a:t>
            </a:r>
            <a:r>
              <a:rPr lang="en-US" sz="2800" b="0" dirty="0"/>
              <a:t>of the board. </a:t>
            </a: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AEF4ABB7-8900-44FF-8E44-B9B246BC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30175"/>
            <a:ext cx="1803400" cy="233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7363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3F85-A768-4FA6-A363-7FC9AB2A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69E61-900E-401B-8622-F39E8047D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CC90F-F792-4B00-BF30-0CF82AC23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948" y="-1112767"/>
            <a:ext cx="6820252" cy="79707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BCADF6-3B53-434C-8DAF-F04C01D5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0362"/>
            <a:ext cx="19431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CBD4C8-0733-44D9-B427-992B3780D47A}"/>
                  </a:ext>
                </a:extLst>
              </p14:cNvPr>
              <p14:cNvContentPartPr/>
              <p14:nvPr/>
            </p14:nvContentPartPr>
            <p14:xfrm>
              <a:off x="3848040" y="2343240"/>
              <a:ext cx="5436000" cy="3937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CBD4C8-0733-44D9-B427-992B3780D4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8680" y="2333880"/>
                <a:ext cx="5454720" cy="395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010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E709205-DFBE-4F56-A679-CC8FD90BC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85F559F7-DA4C-46DE-8B0D-59DF1B0A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46050"/>
            <a:ext cx="5553075" cy="68341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C91FA5-1D23-4173-885D-29DB3E0D7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1475" y="319088"/>
            <a:ext cx="1152525" cy="914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1600" i="0" kern="0" dirty="0"/>
              <a:t>Board Self Evaluation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B4E20A57-80F2-4B18-9A96-8E7E97E2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3838"/>
            <a:ext cx="41497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>
            <a:extLst>
              <a:ext uri="{FF2B5EF4-FFF2-40B4-BE49-F238E27FC236}">
                <a16:creationId xmlns:a16="http://schemas.microsoft.com/office/drawing/2014/main" id="{B5F16E6C-CB83-40E7-90CE-04F3CFF0D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318165"/>
            <a:ext cx="1781175" cy="239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1391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C5EBC-4233-4C4F-976D-FF2AB1F1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600" y="838200"/>
            <a:ext cx="2946400" cy="914400"/>
          </a:xfrm>
        </p:spPr>
        <p:txBody>
          <a:bodyPr/>
          <a:lstStyle/>
          <a:p>
            <a:r>
              <a:rPr lang="en-US" sz="2800" dirty="0"/>
              <a:t>Support the decisions made at the meeting.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3F7F0F-B4D1-4D87-A761-D23BAFE4C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"/>
          <a:stretch/>
        </p:blipFill>
        <p:spPr bwMode="auto">
          <a:xfrm>
            <a:off x="3124200" y="-762000"/>
            <a:ext cx="5181600" cy="71326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3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60E0A6-3DCB-444E-98C0-0069DE64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200"/>
            <a:ext cx="11277600" cy="914400"/>
          </a:xfrm>
        </p:spPr>
        <p:txBody>
          <a:bodyPr/>
          <a:lstStyle/>
          <a:p>
            <a:r>
              <a:rPr lang="en-US" dirty="0"/>
              <a:t>What about Bob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5BE1D4-12F5-4EC9-95D9-844C1FB825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Image may contain: Bob Harris, smiling, standing">
            <a:extLst>
              <a:ext uri="{FF2B5EF4-FFF2-40B4-BE49-F238E27FC236}">
                <a16:creationId xmlns:a16="http://schemas.microsoft.com/office/drawing/2014/main" id="{1B9E701C-75DF-44CB-8BF6-EBE9F8BCF9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1"/>
          <a:stretch/>
        </p:blipFill>
        <p:spPr bwMode="auto">
          <a:xfrm>
            <a:off x="1245468" y="1066800"/>
            <a:ext cx="4041458" cy="510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285A93E2-CB3B-4124-AE14-4A3BA4D4E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506" y="1219200"/>
            <a:ext cx="5257800" cy="5105400"/>
          </a:xfrm>
        </p:spPr>
        <p:txBody>
          <a:bodyPr/>
          <a:lstStyle/>
          <a:p>
            <a:r>
              <a:rPr lang="en-US" sz="2400" dirty="0"/>
              <a:t>Florida</a:t>
            </a:r>
          </a:p>
          <a:p>
            <a:r>
              <a:rPr lang="en-US" sz="2400" dirty="0"/>
              <a:t>CAE – ASAE</a:t>
            </a:r>
          </a:p>
          <a:p>
            <a:endParaRPr lang="en-US" sz="2400" dirty="0"/>
          </a:p>
          <a:p>
            <a:r>
              <a:rPr lang="en-US" sz="2400" dirty="0"/>
              <a:t>US Chamber – IOM</a:t>
            </a:r>
          </a:p>
          <a:p>
            <a:endParaRPr lang="en-US" sz="2400" dirty="0"/>
          </a:p>
          <a:p>
            <a:r>
              <a:rPr lang="en-US" sz="2400" dirty="0"/>
              <a:t>Ukraine, Myanmar, Belarus, Lebanon. etc.</a:t>
            </a:r>
          </a:p>
          <a:p>
            <a:endParaRPr lang="en-US" sz="2400" dirty="0"/>
          </a:p>
          <a:p>
            <a:r>
              <a:rPr lang="en-US" sz="2400" dirty="0"/>
              <a:t>www.nonprofitcenter.com</a:t>
            </a:r>
          </a:p>
          <a:p>
            <a:r>
              <a:rPr lang="en-US" sz="2400" dirty="0"/>
              <a:t>bob@rchcae.com</a:t>
            </a:r>
          </a:p>
          <a:p>
            <a:endParaRPr lang="en-US" sz="2400" dirty="0"/>
          </a:p>
        </p:txBody>
      </p:sp>
      <p:pic>
        <p:nvPicPr>
          <p:cNvPr id="1026" name="Picture 2" descr="U.S. Agency for International Development">
            <a:extLst>
              <a:ext uri="{FF2B5EF4-FFF2-40B4-BE49-F238E27FC236}">
                <a16:creationId xmlns:a16="http://schemas.microsoft.com/office/drawing/2014/main" id="{52095DDB-EE1E-4FDB-B3CE-7EA2F53B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707" y="3924300"/>
            <a:ext cx="1393825" cy="4351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.S. Chamber of Commerce">
            <a:extLst>
              <a:ext uri="{FF2B5EF4-FFF2-40B4-BE49-F238E27FC236}">
                <a16:creationId xmlns:a16="http://schemas.microsoft.com/office/drawing/2014/main" id="{081B750C-1267-4A33-95B9-AF8FAC1C2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3622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802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3584116-35EF-498F-B4CE-6387DC5D2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D7898E7-232C-4674-A5B1-B34F62ACD6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3556" name="Picture 4" descr="MCBS00870_0000[1]">
            <a:extLst>
              <a:ext uri="{FF2B5EF4-FFF2-40B4-BE49-F238E27FC236}">
                <a16:creationId xmlns:a16="http://schemas.microsoft.com/office/drawing/2014/main" id="{5DC3B25D-8720-4094-887F-CB324E01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8027A6C5-5AB4-46AC-B395-DE42BCEBF96D}"/>
              </a:ext>
            </a:extLst>
          </p:cNvPr>
          <p:cNvSpPr txBox="1">
            <a:spLocks noChangeArrowheads="1"/>
          </p:cNvSpPr>
          <p:nvPr/>
        </p:nvSpPr>
        <p:spPr bwMode="auto">
          <a:xfrm rot="-413096">
            <a:off x="4741116" y="2807561"/>
            <a:ext cx="37480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Bradley Hand ITC" panose="03070402050302030203" pitchFamily="66" charset="0"/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85564089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B1EE7D84-9CD7-4FFF-A3E0-0D265EB535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000" y="304800"/>
            <a:ext cx="11277600" cy="533400"/>
          </a:xfrm>
        </p:spPr>
        <p:txBody>
          <a:bodyPr/>
          <a:lstStyle/>
          <a:p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B2626-74DD-4CC8-936F-06AABE3D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11176000" cy="5105400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/>
              <a:t>Supplement work of board and staff.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/>
              <a:t>Aligned with strategic plan goals.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/>
              <a:t>Asset or Liability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/>
              <a:t>Keep meeting records/minutes. 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en-US"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2BD9B-9A0F-499A-AC4C-79E85F58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463" y="844550"/>
            <a:ext cx="4535487" cy="5603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5" name="TextBox 3">
            <a:extLst>
              <a:ext uri="{FF2B5EF4-FFF2-40B4-BE49-F238E27FC236}">
                <a16:creationId xmlns:a16="http://schemas.microsoft.com/office/drawing/2014/main" id="{9D93E78D-B973-42C9-B8F6-510D12D7D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710238"/>
            <a:ext cx="464820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https://www.dropbox.com/s/c28s6fz0t4gw19x/Committee%20Responsibilities%202%20pg%20Guide%202019-20%20%282%29.pdf?dl=0</a:t>
            </a:r>
          </a:p>
        </p:txBody>
      </p:sp>
      <p:pic>
        <p:nvPicPr>
          <p:cNvPr id="35846" name="Picture 6">
            <a:extLst>
              <a:ext uri="{FF2B5EF4-FFF2-40B4-BE49-F238E27FC236}">
                <a16:creationId xmlns:a16="http://schemas.microsoft.com/office/drawing/2014/main" id="{CFC38195-237C-4727-BF7C-3C56487BF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6952"/>
            <a:ext cx="1528763" cy="208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6B79A60-2C1E-4ED6-9DC6-5FFC866C7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0" y="304800"/>
            <a:ext cx="6832600" cy="914400"/>
          </a:xfrm>
        </p:spPr>
        <p:txBody>
          <a:bodyPr/>
          <a:lstStyle/>
          <a:p>
            <a:r>
              <a:rPr lang="en-US" altLang="en-US" dirty="0"/>
              <a:t>Committee Management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9CDE65D-D7BE-457A-A90A-C898686C73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D2C7F3-25C6-4E86-A495-2812B9F5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271463"/>
            <a:ext cx="3892550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D284C-A1BA-423D-8FDF-095A58EB0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5" y="1422400"/>
            <a:ext cx="4589463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BCBE1-C05F-4FE8-9607-8D049A99A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486025"/>
            <a:ext cx="4456113" cy="41576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519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3584116-35EF-498F-B4CE-6387DC5D2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D7898E7-232C-4674-A5B1-B34F62ACD6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3556" name="Picture 4" descr="MCBS00870_0000[1]">
            <a:extLst>
              <a:ext uri="{FF2B5EF4-FFF2-40B4-BE49-F238E27FC236}">
                <a16:creationId xmlns:a16="http://schemas.microsoft.com/office/drawing/2014/main" id="{5DC3B25D-8720-4094-887F-CB324E01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8027A6C5-5AB4-46AC-B395-DE42BCEBF96D}"/>
              </a:ext>
            </a:extLst>
          </p:cNvPr>
          <p:cNvSpPr txBox="1">
            <a:spLocks noChangeArrowheads="1"/>
          </p:cNvSpPr>
          <p:nvPr/>
        </p:nvSpPr>
        <p:spPr bwMode="auto">
          <a:xfrm rot="-413096">
            <a:off x="4462709" y="1323920"/>
            <a:ext cx="37480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Bradley Hand ITC" panose="03070402050302030203" pitchFamily="66" charset="0"/>
              </a:rPr>
              <a:t>Strategic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Bradley Hand ITC" panose="03070402050302030203" pitchFamily="66" charset="0"/>
              </a:rPr>
              <a:t>Direction</a:t>
            </a:r>
            <a:endParaRPr lang="en-US" altLang="en-US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529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0"/>
            <a:ext cx="9504232" cy="5438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>
          <a:xfrm>
            <a:off x="2526549" y="-257175"/>
            <a:ext cx="11277600" cy="914400"/>
          </a:xfrm>
        </p:spPr>
        <p:txBody>
          <a:bodyPr/>
          <a:lstStyle/>
          <a:p>
            <a:r>
              <a:rPr lang="en-US" altLang="en-US" sz="2800" dirty="0"/>
              <a:t>Member Brochure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6957"/>
          <a:stretch/>
        </p:blipFill>
        <p:spPr>
          <a:xfrm>
            <a:off x="514626" y="-1"/>
            <a:ext cx="3981174" cy="59044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559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8277210E-6058-4BAF-BF04-32D4C2B6F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1316E-586F-4C5F-BC5B-A0D38BEE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304800"/>
            <a:ext cx="4489450" cy="563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71F2E-83CF-4285-AD38-5998F2121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838" y="2438401"/>
            <a:ext cx="3776662" cy="3914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ED27C1-E4CE-4EF5-BA2B-28010278FE01}"/>
              </a:ext>
            </a:extLst>
          </p:cNvPr>
          <p:cNvSpPr txBox="1">
            <a:spLocks/>
          </p:cNvSpPr>
          <p:nvPr/>
        </p:nvSpPr>
        <p:spPr bwMode="auto">
          <a:xfrm>
            <a:off x="7924800" y="762000"/>
            <a:ext cx="386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i="0" kern="0" dirty="0"/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3932867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7EFF1-E4AA-4628-AA32-170965AA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0" y="143628"/>
            <a:ext cx="4013200" cy="914400"/>
          </a:xfrm>
        </p:spPr>
        <p:txBody>
          <a:bodyPr/>
          <a:lstStyle/>
          <a:p>
            <a:r>
              <a:rPr lang="en-US" dirty="0"/>
              <a:t>Placemat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900D6-4B85-416C-AA1A-CBA49AFF5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BD0F1-6248-40B7-A0F1-B1BFE8C3D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768096"/>
            <a:ext cx="9659730" cy="548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695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een, holding, person&#10;&#10;Description automatically generated">
            <a:extLst>
              <a:ext uri="{FF2B5EF4-FFF2-40B4-BE49-F238E27FC236}">
                <a16:creationId xmlns:a16="http://schemas.microsoft.com/office/drawing/2014/main" id="{A07F67AE-1142-0540-90C6-32DA38F85D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AD1C05-97C5-BE42-AE0A-6D659B949F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503274"/>
            <a:ext cx="13302827" cy="7482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BF907-2DE0-4BF7-8D78-5833480274C3}"/>
              </a:ext>
            </a:extLst>
          </p:cNvPr>
          <p:cNvSpPr txBox="1"/>
          <p:nvPr/>
        </p:nvSpPr>
        <p:spPr>
          <a:xfrm>
            <a:off x="8991600" y="1524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0" dirty="0"/>
              <a:t>Parthenon Model</a:t>
            </a:r>
          </a:p>
        </p:txBody>
      </p:sp>
    </p:spTree>
    <p:extLst>
      <p:ext uri="{BB962C8B-B14F-4D97-AF65-F5344CB8AC3E}">
        <p14:creationId xmlns:p14="http://schemas.microsoft.com/office/powerpoint/2010/main" val="2607680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F00027C8-E8E4-4721-9BE6-0485CFAEF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95944" y="533400"/>
            <a:ext cx="3327400" cy="914400"/>
          </a:xfrm>
        </p:spPr>
        <p:txBody>
          <a:bodyPr/>
          <a:lstStyle/>
          <a:p>
            <a:r>
              <a:rPr lang="en-US" altLang="en-US" dirty="0"/>
              <a:t>Meetings’ Banner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0E3260C-3456-4DFB-AD84-66E2CD30A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57600" y="76200"/>
            <a:ext cx="5029200" cy="6705600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0ECB40B4-33C7-4742-99CB-0B6ABE7ED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96400" y="304800"/>
            <a:ext cx="2489200" cy="914400"/>
          </a:xfrm>
        </p:spPr>
        <p:txBody>
          <a:bodyPr/>
          <a:lstStyle/>
          <a:p>
            <a:r>
              <a:rPr lang="en-US" altLang="en-US" dirty="0"/>
              <a:t>Business Card</a:t>
            </a:r>
          </a:p>
        </p:txBody>
      </p:sp>
      <p:pic>
        <p:nvPicPr>
          <p:cNvPr id="41987" name="Content Placeholder 3">
            <a:extLst>
              <a:ext uri="{FF2B5EF4-FFF2-40B4-BE49-F238E27FC236}">
                <a16:creationId xmlns:a16="http://schemas.microsoft.com/office/drawing/2014/main" id="{F85C17CB-A9D5-4190-A8E0-EE5F866F90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457200"/>
            <a:ext cx="7772400" cy="5834063"/>
          </a:xfrm>
        </p:spPr>
      </p:pic>
    </p:spTree>
    <p:extLst>
      <p:ext uri="{BB962C8B-B14F-4D97-AF65-F5344CB8AC3E}">
        <p14:creationId xmlns:p14="http://schemas.microsoft.com/office/powerpoint/2010/main" val="123034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A41A80-3925-44B8-9683-F3156FE56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08300" y="762000"/>
            <a:ext cx="5486400" cy="510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20-Page Board Workbook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F93011-065F-4637-9F51-C18CF207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04800"/>
            <a:ext cx="11277600" cy="381000"/>
          </a:xfrm>
        </p:spPr>
        <p:txBody>
          <a:bodyPr/>
          <a:lstStyle/>
          <a:p>
            <a:pPr algn="ctr"/>
            <a:r>
              <a:rPr lang="en-US" sz="2800" dirty="0"/>
              <a:t>Free Resources – www.nonprofitcenter.com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193CF-440B-4C3D-8EC5-EDC87DE9A31B}"/>
              </a:ext>
            </a:extLst>
          </p:cNvPr>
          <p:cNvSpPr txBox="1"/>
          <p:nvPr/>
        </p:nvSpPr>
        <p:spPr>
          <a:xfrm>
            <a:off x="1258649" y="6219122"/>
            <a:ext cx="967470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2"/>
              </a:rPr>
              <a:t>https://www.dropbox.com/s/gzswr7r1w87acb8/Board%20Orientation%20Workbook%202021%20Final.pdf?dl=0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5152C6-FCDF-40E5-AAFD-0F7682A8B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02" y="1289304"/>
            <a:ext cx="3662996" cy="472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D6A59-B3C1-4C03-AE1C-2CDA83AC2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296" y="1371600"/>
            <a:ext cx="4233881" cy="4334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9296" y="304800"/>
            <a:ext cx="1790855" cy="25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93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 noChangeArrowheads="1"/>
          </p:cNvSpPr>
          <p:nvPr>
            <p:ph type="title"/>
          </p:nvPr>
        </p:nvSpPr>
        <p:spPr>
          <a:xfrm>
            <a:off x="508000" y="304800"/>
            <a:ext cx="6350000" cy="914400"/>
          </a:xfrm>
        </p:spPr>
        <p:txBody>
          <a:bodyPr/>
          <a:lstStyle/>
          <a:p>
            <a:r>
              <a:rPr lang="en-US" altLang="en-US" dirty="0"/>
              <a:t>Strategic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92238"/>
            <a:ext cx="6654800" cy="5105400"/>
          </a:xfrm>
        </p:spPr>
        <p:txBody>
          <a:bodyPr/>
          <a:lstStyle/>
          <a:p>
            <a:pPr>
              <a:defRPr/>
            </a:pPr>
            <a:r>
              <a:rPr lang="en-US" sz="3200" u="sng" dirty="0"/>
              <a:t>Roadmap</a:t>
            </a:r>
            <a:r>
              <a:rPr lang="en-US" sz="3200" dirty="0"/>
              <a:t> for Leadership</a:t>
            </a:r>
          </a:p>
          <a:p>
            <a:pPr>
              <a:defRPr/>
            </a:pPr>
            <a:r>
              <a:rPr lang="en-US" sz="3200" u="sng" dirty="0"/>
              <a:t>Communicate Value </a:t>
            </a:r>
            <a:r>
              <a:rPr lang="en-US" sz="3200" dirty="0"/>
              <a:t>to Membership</a:t>
            </a:r>
          </a:p>
          <a:p>
            <a:pPr>
              <a:defRPr/>
            </a:pPr>
            <a:r>
              <a:rPr lang="en-US" sz="3200" u="sng" dirty="0"/>
              <a:t>Aligns Committees </a:t>
            </a:r>
            <a:r>
              <a:rPr lang="en-US" sz="3200" dirty="0"/>
              <a:t>and $</a:t>
            </a:r>
          </a:p>
          <a:p>
            <a:pPr>
              <a:defRPr/>
            </a:pPr>
            <a:r>
              <a:rPr lang="en-US" sz="3200" u="sng" dirty="0"/>
              <a:t>Empowers the Staff</a:t>
            </a:r>
          </a:p>
          <a:p>
            <a:pPr marL="0" indent="0">
              <a:buFontTx/>
              <a:buNone/>
              <a:defRPr/>
            </a:pPr>
            <a:endParaRPr lang="en-US" sz="3200" dirty="0"/>
          </a:p>
        </p:txBody>
      </p:sp>
      <p:pic>
        <p:nvPicPr>
          <p:cNvPr id="686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96" y="274638"/>
            <a:ext cx="4978160" cy="634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029200"/>
            <a:ext cx="11811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758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>
            <a:extLst>
              <a:ext uri="{FF2B5EF4-FFF2-40B4-BE49-F238E27FC236}">
                <a16:creationId xmlns:a16="http://schemas.microsoft.com/office/drawing/2014/main" id="{257B666A-07F9-4598-9F14-67172807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Victory Tour – One Last Zoom </a:t>
            </a:r>
            <a:r>
              <a:rPr lang="en-US" altLang="en-US" dirty="0">
                <a:sym typeface="Wingdings" panose="05000000000000000000" pitchFamily="2" charset="2"/>
              </a:rPr>
              <a:t> </a:t>
            </a:r>
            <a:endParaRPr lang="en-US" altLang="en-US" dirty="0"/>
          </a:p>
        </p:txBody>
      </p:sp>
      <p:sp>
        <p:nvSpPr>
          <p:cNvPr id="151555" name="Content Placeholder 2">
            <a:extLst>
              <a:ext uri="{FF2B5EF4-FFF2-40B4-BE49-F238E27FC236}">
                <a16:creationId xmlns:a16="http://schemas.microsoft.com/office/drawing/2014/main" id="{D852F0C0-320D-4AF8-84AC-5E47BF121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EE9EB-C36B-494D-989D-9F537969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612" y="1361758"/>
            <a:ext cx="6810375" cy="4762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789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1225E4A5-48DE-464E-85EA-44F420E47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7F6D8-DB86-4FD4-B96C-7ED96885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88" y="1244600"/>
            <a:ext cx="2911475" cy="37544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4" name="Picture 5">
            <a:extLst>
              <a:ext uri="{FF2B5EF4-FFF2-40B4-BE49-F238E27FC236}">
                <a16:creationId xmlns:a16="http://schemas.microsoft.com/office/drawing/2014/main" id="{ED691634-1CAE-4C87-922E-ED323F918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2713"/>
            <a:ext cx="5029200" cy="668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id="{99DDE58C-4492-49E4-9CA0-0C406B2F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511675"/>
            <a:ext cx="1857375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3584116-35EF-498F-B4CE-6387DC5D2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D7898E7-232C-4674-A5B1-B34F62ACD6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3556" name="Picture 4" descr="MCBS00870_0000[1]">
            <a:extLst>
              <a:ext uri="{FF2B5EF4-FFF2-40B4-BE49-F238E27FC236}">
                <a16:creationId xmlns:a16="http://schemas.microsoft.com/office/drawing/2014/main" id="{5DC3B25D-8720-4094-887F-CB324E01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8027A6C5-5AB4-46AC-B395-DE42BCEBF96D}"/>
              </a:ext>
            </a:extLst>
          </p:cNvPr>
          <p:cNvSpPr txBox="1">
            <a:spLocks noChangeArrowheads="1"/>
          </p:cNvSpPr>
          <p:nvPr/>
        </p:nvSpPr>
        <p:spPr bwMode="auto">
          <a:xfrm rot="-413096">
            <a:off x="4462709" y="1323920"/>
            <a:ext cx="37480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Bradley Hand ITC" panose="03070402050302030203" pitchFamily="66" charset="0"/>
              </a:rPr>
              <a:t>Pandemic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Bradley Hand ITC" panose="03070402050302030203" pitchFamily="66" charset="0"/>
              </a:rPr>
              <a:t>Rebound</a:t>
            </a:r>
            <a:endParaRPr lang="en-US" altLang="en-US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1562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2EFF-4EB9-41F8-9A56-E306FFD1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05" y="-14177"/>
            <a:ext cx="11277600" cy="914400"/>
          </a:xfrm>
        </p:spPr>
        <p:txBody>
          <a:bodyPr/>
          <a:lstStyle/>
          <a:p>
            <a:r>
              <a:rPr lang="en-US" dirty="0"/>
              <a:t>Pandemic Rebound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B218B-E685-4E54-B9F7-EE355C6BF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900223"/>
            <a:ext cx="10464800" cy="5105400"/>
          </a:xfrm>
        </p:spPr>
        <p:txBody>
          <a:bodyPr/>
          <a:lstStyle/>
          <a:p>
            <a:pPr marL="1084263" indent="-1084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Be the “</a:t>
            </a:r>
            <a:r>
              <a:rPr lang="en-US" u="sng" dirty="0"/>
              <a:t>Indispensable Partner</a:t>
            </a:r>
            <a:r>
              <a:rPr lang="en-US" dirty="0"/>
              <a:t>” </a:t>
            </a:r>
          </a:p>
          <a:p>
            <a:pPr marL="1084263" indent="-1084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u="sng" dirty="0"/>
              <a:t>Members</a:t>
            </a:r>
            <a:r>
              <a:rPr lang="en-US" dirty="0"/>
              <a:t> with </a:t>
            </a:r>
            <a:r>
              <a:rPr lang="en-US" i="1" dirty="0"/>
              <a:t>Short Memories</a:t>
            </a:r>
          </a:p>
          <a:p>
            <a:pPr marL="1084263" indent="-1084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u="sng" dirty="0"/>
              <a:t>Tell them </a:t>
            </a:r>
            <a:r>
              <a:rPr lang="en-US" dirty="0"/>
              <a:t>What You’ve Done</a:t>
            </a:r>
          </a:p>
          <a:p>
            <a:pPr marL="1084263" indent="-1084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Communicate </a:t>
            </a:r>
            <a:r>
              <a:rPr lang="en-US" u="sng" dirty="0"/>
              <a:t>Value</a:t>
            </a:r>
          </a:p>
          <a:p>
            <a:pPr marL="1084263" indent="-1084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Demonstrate </a:t>
            </a:r>
            <a:r>
              <a:rPr lang="en-US" u="sng" dirty="0"/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73004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70E753-EFA9-4077-9ED6-F8280942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303376"/>
            <a:ext cx="12420600" cy="6096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Pandemic Response and Timeline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FD5847-9585-4771-BB7D-F3496D053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B7F4D-C01D-4BAE-B2A7-DBB62BFD3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728" y="1933537"/>
            <a:ext cx="4294006" cy="28196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3C663-7B39-4B6B-9911-79FCA9EC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118188"/>
            <a:ext cx="4545528" cy="2826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23B3D6-D097-4236-A2C5-14DA2546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27" y="4446414"/>
            <a:ext cx="6231473" cy="21545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8B0CDA-AB79-488E-A3CF-1AAEEA188A73}"/>
              </a:ext>
            </a:extLst>
          </p:cNvPr>
          <p:cNvSpPr txBox="1"/>
          <p:nvPr/>
        </p:nvSpPr>
        <p:spPr>
          <a:xfrm>
            <a:off x="7292189" y="4856447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Cambria" panose="02040503050406030204" pitchFamily="18" charset="0"/>
                <a:ea typeface="Cambria" panose="02040503050406030204" pitchFamily="18" charset="0"/>
              </a:rPr>
              <a:t>Dashboard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Cambria" panose="02040503050406030204" pitchFamily="18" charset="0"/>
                <a:ea typeface="Cambria" panose="02040503050406030204" pitchFamily="18" charset="0"/>
              </a:rPr>
              <a:t>Timeline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dirty="0">
                <a:latin typeface="Cambria" panose="02040503050406030204" pitchFamily="18" charset="0"/>
                <a:ea typeface="Cambria" panose="02040503050406030204" pitchFamily="18" charset="0"/>
              </a:rPr>
              <a:t>Impact Report</a:t>
            </a:r>
          </a:p>
        </p:txBody>
      </p:sp>
    </p:spTree>
    <p:extLst>
      <p:ext uri="{BB962C8B-B14F-4D97-AF65-F5344CB8AC3E}">
        <p14:creationId xmlns:p14="http://schemas.microsoft.com/office/powerpoint/2010/main" val="2849141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BD03E6-3B74-472A-B527-DD716C81A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436" y="1013542"/>
            <a:ext cx="9660804" cy="3310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ROI Value Calculator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9F27D-DDC3-45AF-AF6A-44A8CFB33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160" y="556342"/>
            <a:ext cx="6726309" cy="914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fngla.org/membership/roi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685F1-5D56-4A54-B3DE-003984E5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968" y="251470"/>
            <a:ext cx="4376596" cy="62726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6B1E14-0761-4035-B6B5-A0EEDB07AA67}"/>
              </a:ext>
            </a:extLst>
          </p:cNvPr>
          <p:cNvSpPr/>
          <p:nvPr/>
        </p:nvSpPr>
        <p:spPr>
          <a:xfrm>
            <a:off x="493160" y="6575461"/>
            <a:ext cx="419832" cy="256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97C84E-CF46-430E-9AEB-821E0A3257F0}"/>
              </a:ext>
            </a:extLst>
          </p:cNvPr>
          <p:cNvSpPr txBox="1"/>
          <p:nvPr/>
        </p:nvSpPr>
        <p:spPr>
          <a:xfrm>
            <a:off x="372436" y="53973"/>
            <a:ext cx="613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dirty="0"/>
              <a:t>Communicate VALUE and ROI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E87E-20FF-4893-8DE2-21F97EF1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760" y="1567983"/>
            <a:ext cx="4317559" cy="50074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16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CDE70615-2E8F-482C-9691-D5FA5654E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4200" y="304800"/>
            <a:ext cx="4851400" cy="381000"/>
          </a:xfrm>
        </p:spPr>
        <p:txBody>
          <a:bodyPr/>
          <a:lstStyle/>
          <a:p>
            <a:r>
              <a:rPr lang="en-US" altLang="en-US" dirty="0"/>
              <a:t>Dashboard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E4114334-E4FB-4F2F-BC06-2B29EEB8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6200"/>
            <a:ext cx="632777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9EC7C644-137E-4141-8EFC-E5C40CD5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54263"/>
            <a:ext cx="667702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6849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6449</TotalTime>
  <Words>455</Words>
  <Application>Microsoft Macintosh PowerPoint</Application>
  <PresentationFormat>Widescreen</PresentationFormat>
  <Paragraphs>112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Bradley Hand ITC</vt:lpstr>
      <vt:lpstr>Calibri</vt:lpstr>
      <vt:lpstr>Cambria</vt:lpstr>
      <vt:lpstr>Nunito</vt:lpstr>
      <vt:lpstr>Nunito Light</vt:lpstr>
      <vt:lpstr>Poppins</vt:lpstr>
      <vt:lpstr>Times New Roman</vt:lpstr>
      <vt:lpstr>Wingdings</vt:lpstr>
      <vt:lpstr>Default Design</vt:lpstr>
      <vt:lpstr>Custom Design</vt:lpstr>
      <vt:lpstr>One Last Zoom!</vt:lpstr>
      <vt:lpstr>Discussions</vt:lpstr>
      <vt:lpstr>What about Bob</vt:lpstr>
      <vt:lpstr>Free Resources – www.nonprofitcenter.com</vt:lpstr>
      <vt:lpstr>PowerPoint Presentation</vt:lpstr>
      <vt:lpstr>Pandemic Rebound</vt:lpstr>
      <vt:lpstr>Pandemic Response and Timeline</vt:lpstr>
      <vt:lpstr>PowerPoint Presentation</vt:lpstr>
      <vt:lpstr>Dashboard</vt:lpstr>
      <vt:lpstr>Performance Dashboard</vt:lpstr>
      <vt:lpstr>Info Graphic  Communicate Strength Economic Impact Easy to Read/Visualize Website/Billing Notices/Meetings     </vt:lpstr>
      <vt:lpstr>Info-Graphics</vt:lpstr>
      <vt:lpstr>Sponsor Opportunity Menu</vt:lpstr>
      <vt:lpstr>Sponsor  Opportunity Menu </vt:lpstr>
      <vt:lpstr>PowerPoint Presentation</vt:lpstr>
      <vt:lpstr>PowerPoint Presentation</vt:lpstr>
      <vt:lpstr>Will you serve on our board? </vt:lpstr>
      <vt:lpstr>Describing Board Protections</vt:lpstr>
      <vt:lpstr>ELMO</vt:lpstr>
      <vt:lpstr>Analysis Paralysis</vt:lpstr>
      <vt:lpstr>Organization Principles/Guiding Values</vt:lpstr>
      <vt:lpstr>Board Size and Frequency </vt:lpstr>
      <vt:lpstr>Director Roles</vt:lpstr>
      <vt:lpstr>PowerPoint Presentation</vt:lpstr>
      <vt:lpstr>The Partnership</vt:lpstr>
      <vt:lpstr>PowerPoint Presentation</vt:lpstr>
      <vt:lpstr>PowerPoint Presentation</vt:lpstr>
      <vt:lpstr>PowerPoint Presentation</vt:lpstr>
      <vt:lpstr>Support the decisions made at the meeting. </vt:lpstr>
      <vt:lpstr>PowerPoint Presentation</vt:lpstr>
      <vt:lpstr>PowerPoint Presentation</vt:lpstr>
      <vt:lpstr>Committee Management</vt:lpstr>
      <vt:lpstr>PowerPoint Presentation</vt:lpstr>
      <vt:lpstr>Member Brochure</vt:lpstr>
      <vt:lpstr>PowerPoint Presentation</vt:lpstr>
      <vt:lpstr>Placemat Format</vt:lpstr>
      <vt:lpstr>PowerPoint Presentation</vt:lpstr>
      <vt:lpstr>Meetings’ Banner</vt:lpstr>
      <vt:lpstr>Business Card</vt:lpstr>
      <vt:lpstr>Strategic Plan</vt:lpstr>
      <vt:lpstr>Victory Tour – One Last Zoom 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and Local  Board Roles and Responsibilities Sept. 29, 2020</dc:title>
  <dc:creator>Bob Harris</dc:creator>
  <cp:lastModifiedBy>Anna Swaim</cp:lastModifiedBy>
  <cp:revision>249</cp:revision>
  <cp:lastPrinted>2021-06-14T20:40:59Z</cp:lastPrinted>
  <dcterms:created xsi:type="dcterms:W3CDTF">2020-09-25T18:21:48Z</dcterms:created>
  <dcterms:modified xsi:type="dcterms:W3CDTF">2021-06-15T15:39:08Z</dcterms:modified>
</cp:coreProperties>
</file>